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56" r:id="rId4"/>
    <p:sldId id="270" r:id="rId5"/>
    <p:sldId id="274" r:id="rId6"/>
    <p:sldId id="273" r:id="rId7"/>
    <p:sldId id="264" r:id="rId8"/>
    <p:sldId id="261" r:id="rId9"/>
    <p:sldId id="266" r:id="rId10"/>
    <p:sldId id="267" r:id="rId11"/>
    <p:sldId id="282" r:id="rId12"/>
    <p:sldId id="262" r:id="rId13"/>
    <p:sldId id="260" r:id="rId14"/>
    <p:sldId id="263" r:id="rId15"/>
    <p:sldId id="265" r:id="rId16"/>
    <p:sldId id="277" r:id="rId17"/>
    <p:sldId id="272" r:id="rId18"/>
    <p:sldId id="278" r:id="rId19"/>
    <p:sldId id="279" r:id="rId20"/>
    <p:sldId id="280" r:id="rId21"/>
    <p:sldId id="281" r:id="rId22"/>
    <p:sldId id="271" r:id="rId23"/>
    <p:sldId id="269" r:id="rId24"/>
    <p:sldId id="275" r:id="rId25"/>
    <p:sldId id="276" r:id="rId26"/>
    <p:sldId id="283" r:id="rId27"/>
    <p:sldId id="284" r:id="rId28"/>
    <p:sldId id="26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BA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257-793F-46D7-9D8C-59E1762FD743}" type="datetimeFigureOut">
              <a:rPr lang="ca-ES" smtClean="0"/>
              <a:t>26/12/2025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7097-8730-4FAD-BB6E-C1D7498A8A9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88576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257-793F-46D7-9D8C-59E1762FD743}" type="datetimeFigureOut">
              <a:rPr lang="ca-ES" smtClean="0"/>
              <a:t>26/12/2025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7097-8730-4FAD-BB6E-C1D7498A8A9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2667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257-793F-46D7-9D8C-59E1762FD743}" type="datetimeFigureOut">
              <a:rPr lang="ca-ES" smtClean="0"/>
              <a:t>26/12/2025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7097-8730-4FAD-BB6E-C1D7498A8A9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5165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257-793F-46D7-9D8C-59E1762FD743}" type="datetimeFigureOut">
              <a:rPr lang="ca-ES" smtClean="0"/>
              <a:t>26/12/2025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7097-8730-4FAD-BB6E-C1D7498A8A9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141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257-793F-46D7-9D8C-59E1762FD743}" type="datetimeFigureOut">
              <a:rPr lang="ca-ES" smtClean="0"/>
              <a:t>26/12/2025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7097-8730-4FAD-BB6E-C1D7498A8A9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78947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257-793F-46D7-9D8C-59E1762FD743}" type="datetimeFigureOut">
              <a:rPr lang="ca-ES" smtClean="0"/>
              <a:t>26/12/2025</a:t>
            </a:fld>
            <a:endParaRPr lang="ca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7097-8730-4FAD-BB6E-C1D7498A8A9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6967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257-793F-46D7-9D8C-59E1762FD743}" type="datetimeFigureOut">
              <a:rPr lang="ca-ES" smtClean="0"/>
              <a:t>26/12/2025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7097-8730-4FAD-BB6E-C1D7498A8A97}" type="slidenum">
              <a:rPr lang="ca-ES" smtClean="0"/>
              <a:t>‹Nº›</a:t>
            </a:fld>
            <a:endParaRPr lang="ca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3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257-793F-46D7-9D8C-59E1762FD743}" type="datetimeFigureOut">
              <a:rPr lang="ca-ES" smtClean="0"/>
              <a:t>26/12/2025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7097-8730-4FAD-BB6E-C1D7498A8A9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1551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257-793F-46D7-9D8C-59E1762FD743}" type="datetimeFigureOut">
              <a:rPr lang="ca-ES" smtClean="0"/>
              <a:t>26/12/2025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7097-8730-4FAD-BB6E-C1D7498A8A9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5830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257-793F-46D7-9D8C-59E1762FD743}" type="datetimeFigureOut">
              <a:rPr lang="ca-ES" smtClean="0"/>
              <a:t>26/12/2025</a:t>
            </a:fld>
            <a:endParaRPr lang="ca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a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7097-8730-4FAD-BB6E-C1D7498A8A9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3925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E90F257-793F-46D7-9D8C-59E1762FD743}" type="datetimeFigureOut">
              <a:rPr lang="ca-ES" smtClean="0"/>
              <a:t>26/12/2025</a:t>
            </a:fld>
            <a:endParaRPr lang="ca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a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17097-8730-4FAD-BB6E-C1D7498A8A9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4914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E90F257-793F-46D7-9D8C-59E1762FD743}" type="datetimeFigureOut">
              <a:rPr lang="ca-ES" smtClean="0"/>
              <a:t>26/12/2025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2317097-8730-4FAD-BB6E-C1D7498A8A97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4714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484BA4-0B2C-48AA-B52D-BC75D9CDD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36" y="1442707"/>
            <a:ext cx="9650527" cy="4392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3347C75-0CBC-4CC4-8ED2-2C96CFC724CF}"/>
              </a:ext>
            </a:extLst>
          </p:cNvPr>
          <p:cNvSpPr txBox="1"/>
          <p:nvPr/>
        </p:nvSpPr>
        <p:spPr>
          <a:xfrm>
            <a:off x="964097" y="6062870"/>
            <a:ext cx="1065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Camino comercial, el francès. </a:t>
            </a:r>
            <a:r>
              <a:rPr lang="ca-ES" sz="2400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</a:t>
            </a:r>
            <a:r>
              <a:rPr lang="ca-ES" sz="2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Camino de Santiago es netamente Hispano</a:t>
            </a:r>
          </a:p>
        </p:txBody>
      </p:sp>
      <p:pic>
        <p:nvPicPr>
          <p:cNvPr id="6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925DBF01-2A61-4E04-8372-5ED235C5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454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894B92E-72E6-4056-B81F-C21E269C9A30}"/>
              </a:ext>
            </a:extLst>
          </p:cNvPr>
          <p:cNvSpPr/>
          <p:nvPr/>
        </p:nvSpPr>
        <p:spPr>
          <a:xfrm>
            <a:off x="605727" y="1689796"/>
            <a:ext cx="52815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Un busto-relicario procesional de Santiago, con su capa, pechinas y sobrero de ala ancha). Se halla en la Catedral de Tortosa. Diseñado específicamente para el rito del abrazo, similar al de Compostela. (1642-47).</a:t>
            </a:r>
          </a:p>
          <a:p>
            <a:endParaRPr lang="es-ES" sz="2400" b="1" dirty="0"/>
          </a:p>
          <a:p>
            <a:r>
              <a:rPr lang="es-ES" sz="2400" b="1" dirty="0"/>
              <a:t>Tenía capilla en la nave del Evangelio de la catedral de Tortosa</a:t>
            </a:r>
          </a:p>
          <a:p>
            <a:r>
              <a:rPr lang="es-ES" sz="2400" b="1" dirty="0"/>
              <a:t>(actualmente capilla de la Virgen del Carmen)</a:t>
            </a:r>
            <a:endParaRPr lang="ca-ES" sz="24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5200DAE-DC8E-4101-A44B-5E783C818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80" y="1442707"/>
            <a:ext cx="3972372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6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44" y="209293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894B92E-72E6-4056-B81F-C21E269C9A30}"/>
              </a:ext>
            </a:extLst>
          </p:cNvPr>
          <p:cNvSpPr/>
          <p:nvPr/>
        </p:nvSpPr>
        <p:spPr>
          <a:xfrm>
            <a:off x="347870" y="1751060"/>
            <a:ext cx="61920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</a:rPr>
              <a:t>San Lázaro </a:t>
            </a:r>
            <a:r>
              <a:rPr lang="es-ES" sz="2400" b="1" dirty="0"/>
              <a:t>(</a:t>
            </a:r>
            <a:r>
              <a:rPr lang="es-ES" sz="2400" b="1" dirty="0" err="1"/>
              <a:t>Llatzer</a:t>
            </a:r>
            <a:r>
              <a:rPr lang="es-ES" sz="2400" b="1" dirty="0"/>
              <a:t>) y </a:t>
            </a:r>
            <a:r>
              <a:rPr lang="es-ES" sz="2400" b="1" dirty="0">
                <a:solidFill>
                  <a:srgbClr val="C00000"/>
                </a:solidFill>
              </a:rPr>
              <a:t>San Roque </a:t>
            </a:r>
            <a:r>
              <a:rPr lang="es-ES" sz="2400" b="1" dirty="0"/>
              <a:t>(Roc) los dos grandes protectores contra las enfermedades contagiosas y las epidemias.</a:t>
            </a:r>
          </a:p>
          <a:p>
            <a:r>
              <a:rPr lang="es-ES" sz="2400" b="1" dirty="0"/>
              <a:t>* San Roque es </a:t>
            </a:r>
            <a:r>
              <a:rPr lang="es-ES" sz="2400" b="1" dirty="0" err="1"/>
              <a:t>co-patrón</a:t>
            </a:r>
            <a:r>
              <a:rPr lang="es-ES" sz="2400" b="1" dirty="0"/>
              <a:t> de Tortosa, junto a </a:t>
            </a:r>
            <a:r>
              <a:rPr lang="es-ES" sz="2400" b="1" dirty="0" err="1"/>
              <a:t>Ntra</a:t>
            </a:r>
            <a:r>
              <a:rPr lang="es-ES" sz="2400" b="1" dirty="0"/>
              <a:t> </a:t>
            </a:r>
            <a:r>
              <a:rPr lang="es-ES" sz="2400" b="1" dirty="0" err="1"/>
              <a:t>Sra</a:t>
            </a:r>
            <a:r>
              <a:rPr lang="es-ES" sz="2400" b="1" dirty="0"/>
              <a:t> de la Cinta, </a:t>
            </a:r>
            <a:r>
              <a:rPr lang="es-ES" sz="2400" b="1" dirty="0" err="1"/>
              <a:t>Córdula</a:t>
            </a:r>
            <a:r>
              <a:rPr lang="es-ES" sz="2400" b="1" dirty="0"/>
              <a:t>, </a:t>
            </a:r>
            <a:r>
              <a:rPr lang="es-ES" sz="2400" b="1" dirty="0" err="1"/>
              <a:t>Cándia</a:t>
            </a:r>
            <a:r>
              <a:rPr lang="es-ES" sz="2400" b="1" dirty="0"/>
              <a:t> y el </a:t>
            </a:r>
            <a:r>
              <a:rPr lang="es-ES" sz="2400" b="1" dirty="0" err="1"/>
              <a:t>Sto</a:t>
            </a:r>
            <a:r>
              <a:rPr lang="es-ES" sz="2400" b="1" dirty="0"/>
              <a:t> </a:t>
            </a:r>
            <a:r>
              <a:rPr lang="es-ES" sz="2400" b="1" dirty="0" err="1"/>
              <a:t>Angel</a:t>
            </a:r>
            <a:r>
              <a:rPr lang="es-ES" sz="2400" b="1" dirty="0"/>
              <a:t> de la Guarda. Tenía una capilla con gran devoción en la fachada fluvial del Ebro. Una fuerte riada la hizo desaparecer.</a:t>
            </a:r>
          </a:p>
          <a:p>
            <a:r>
              <a:rPr lang="es-ES" sz="2400" b="1" dirty="0"/>
              <a:t>* Un hospital “lazareto” estaba ubicado a la entrada de Tortosa.</a:t>
            </a:r>
          </a:p>
          <a:p>
            <a:r>
              <a:rPr lang="ca-ES" sz="2400" b="1" dirty="0"/>
              <a:t>(possible “</a:t>
            </a:r>
            <a:r>
              <a:rPr lang="ca-ES" sz="2400" b="1" dirty="0" err="1"/>
              <a:t>Orden</a:t>
            </a:r>
            <a:r>
              <a:rPr lang="ca-ES" sz="2400" b="1" dirty="0"/>
              <a:t> de San Lázaro ?)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7854891-83C2-4A3E-87E3-78907BBB1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09" y="1568707"/>
            <a:ext cx="2697480" cy="508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8953AE-4FD7-4082-BF06-AF0D03D60C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 r="13352"/>
          <a:stretch/>
        </p:blipFill>
        <p:spPr>
          <a:xfrm>
            <a:off x="6508751" y="1568707"/>
            <a:ext cx="2669853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00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304095D6-F701-45A1-9AE0-F263D5BF5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D2610A5-1240-48CD-A359-2F227D6FB51D}"/>
              </a:ext>
            </a:extLst>
          </p:cNvPr>
          <p:cNvSpPr/>
          <p:nvPr/>
        </p:nvSpPr>
        <p:spPr>
          <a:xfrm>
            <a:off x="3470281" y="1442707"/>
            <a:ext cx="5251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800" dirty="0"/>
              <a:t> La Iglesia de Sant Jaume (Santiago)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4DDBB7-2B92-429C-AC94-AD4950961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9" y="2345589"/>
            <a:ext cx="5451149" cy="3744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629ABC1-7145-4760-8BE2-D933E72A9024}"/>
              </a:ext>
            </a:extLst>
          </p:cNvPr>
          <p:cNvSpPr/>
          <p:nvPr/>
        </p:nvSpPr>
        <p:spPr>
          <a:xfrm>
            <a:off x="5719838" y="2268644"/>
            <a:ext cx="6334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latin typeface="+mj-lt"/>
              </a:rPr>
              <a:t>Fue la primera parroquia de la Tortosa cristiana que recibió ese estatus inmediatamente tras la conquista en 1148</a:t>
            </a:r>
            <a:endParaRPr lang="ca-ES" sz="2400" b="1" dirty="0">
              <a:latin typeface="+mj-lt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835B246-140B-4E98-B467-E1C721D2847B}"/>
              </a:ext>
            </a:extLst>
          </p:cNvPr>
          <p:cNvSpPr/>
          <p:nvPr/>
        </p:nvSpPr>
        <p:spPr>
          <a:xfrm>
            <a:off x="5719838" y="3848635"/>
            <a:ext cx="63342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Gozaba del privilegio del derecho de asilo, lo que indica su jerarquía e importancia para la protección de perseguidos y viajeros</a:t>
            </a:r>
            <a:endParaRPr lang="ca-ES" sz="2400" b="1" dirty="0"/>
          </a:p>
        </p:txBody>
      </p:sp>
    </p:spTree>
    <p:extLst>
      <p:ext uri="{BB962C8B-B14F-4D97-AF65-F5344CB8AC3E}">
        <p14:creationId xmlns:p14="http://schemas.microsoft.com/office/powerpoint/2010/main" val="1868632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2479579F-8ABE-4F00-A81A-4D6172B73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087CF6-9341-41F4-8575-EDE57A90A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05" y="2067293"/>
            <a:ext cx="5937250" cy="379095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90D4A94-E3BF-4468-9B60-A2F0E7AD20CC}"/>
              </a:ext>
            </a:extLst>
          </p:cNvPr>
          <p:cNvSpPr/>
          <p:nvPr/>
        </p:nvSpPr>
        <p:spPr>
          <a:xfrm>
            <a:off x="207545" y="2067293"/>
            <a:ext cx="5765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Las excavaciones arqueológicas confirman que se construyó sobre niveles andalusíes y tuvo varias fases (románica, gótica, barroca) hasta su destrucción en la Guerra Civil.</a:t>
            </a:r>
          </a:p>
          <a:p>
            <a:endParaRPr lang="es-ES" sz="2400" b="1" dirty="0"/>
          </a:p>
          <a:p>
            <a:r>
              <a:rPr lang="es-ES" sz="2400" b="1" dirty="0"/>
              <a:t>Sabemos de la existencia de un cementerio, y de restos de algún “convento ??” u otras edificaciones (sin excavar)</a:t>
            </a:r>
            <a:endParaRPr lang="ca-ES" sz="2400" b="1" dirty="0"/>
          </a:p>
        </p:txBody>
      </p:sp>
    </p:spTree>
    <p:extLst>
      <p:ext uri="{BB962C8B-B14F-4D97-AF65-F5344CB8AC3E}">
        <p14:creationId xmlns:p14="http://schemas.microsoft.com/office/powerpoint/2010/main" val="1807587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D1A0BEFC-F241-4693-AFC0-87E7DA0EDABC}"/>
              </a:ext>
            </a:extLst>
          </p:cNvPr>
          <p:cNvGrpSpPr/>
          <p:nvPr/>
        </p:nvGrpSpPr>
        <p:grpSpPr>
          <a:xfrm>
            <a:off x="274886" y="102496"/>
            <a:ext cx="11779189" cy="6652244"/>
            <a:chOff x="274886" y="13045"/>
            <a:chExt cx="11779189" cy="6652244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333CC19-3EC4-4CC2-A836-0A6AE7F8A34F}"/>
                </a:ext>
              </a:extLst>
            </p:cNvPr>
            <p:cNvSpPr txBox="1"/>
            <p:nvPr/>
          </p:nvSpPr>
          <p:spPr>
            <a:xfrm>
              <a:off x="10736693" y="1474551"/>
              <a:ext cx="9920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400" dirty="0"/>
                <a:t>Plano</a:t>
              </a:r>
            </a:p>
            <a:p>
              <a:r>
                <a:rPr lang="ca-ES" sz="2400" dirty="0"/>
                <a:t>del </a:t>
              </a:r>
            </a:p>
            <a:p>
              <a:r>
                <a:rPr lang="ca-ES" sz="2400" dirty="0"/>
                <a:t>1642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100D3A7-AD04-4182-BAF9-6FC544A04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50764" y="-1862833"/>
              <a:ext cx="6652244" cy="1040400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9AC2978-5CAF-4AEA-87BD-B9E45A4C453C}"/>
                </a:ext>
              </a:extLst>
            </p:cNvPr>
            <p:cNvSpPr txBox="1"/>
            <p:nvPr/>
          </p:nvSpPr>
          <p:spPr>
            <a:xfrm>
              <a:off x="5022042" y="3339167"/>
              <a:ext cx="1138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catedral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C3202E7-5A41-420A-8B91-E042FDE5527D}"/>
                </a:ext>
              </a:extLst>
            </p:cNvPr>
            <p:cNvSpPr txBox="1"/>
            <p:nvPr/>
          </p:nvSpPr>
          <p:spPr>
            <a:xfrm>
              <a:off x="2562109" y="3816220"/>
              <a:ext cx="1282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St. Jaume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1E825BF-066A-42BD-BCD6-F3DFC186366C}"/>
                </a:ext>
              </a:extLst>
            </p:cNvPr>
            <p:cNvSpPr txBox="1"/>
            <p:nvPr/>
          </p:nvSpPr>
          <p:spPr>
            <a:xfrm>
              <a:off x="3218092" y="2506168"/>
              <a:ext cx="1282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Castell de</a:t>
              </a:r>
            </a:p>
            <a:p>
              <a:r>
                <a:rPr lang="ca-ES" b="1" dirty="0">
                  <a:solidFill>
                    <a:srgbClr val="C00000"/>
                  </a:solidFill>
                </a:rPr>
                <a:t>La Suda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788AACE-D5D6-47BF-BCC7-F0055F113FB5}"/>
                </a:ext>
              </a:extLst>
            </p:cNvPr>
            <p:cNvSpPr txBox="1"/>
            <p:nvPr/>
          </p:nvSpPr>
          <p:spPr>
            <a:xfrm>
              <a:off x="8598385" y="3631554"/>
              <a:ext cx="1987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Orde del Temple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46A2503-6E3D-4385-82F5-72CC6925366C}"/>
                </a:ext>
              </a:extLst>
            </p:cNvPr>
            <p:cNvSpPr txBox="1"/>
            <p:nvPr/>
          </p:nvSpPr>
          <p:spPr>
            <a:xfrm>
              <a:off x="8598385" y="1783827"/>
              <a:ext cx="1805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hospital</a:t>
              </a: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7D5CDE58-593F-4EC0-990B-6E05A68AD48D}"/>
                </a:ext>
              </a:extLst>
            </p:cNvPr>
            <p:cNvSpPr/>
            <p:nvPr/>
          </p:nvSpPr>
          <p:spPr>
            <a:xfrm>
              <a:off x="5792326" y="3152499"/>
              <a:ext cx="89452" cy="1702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C00000"/>
                </a:solidFill>
              </a:endParaRPr>
            </a:p>
          </p:txBody>
        </p:sp>
        <p:sp>
          <p:nvSpPr>
            <p:cNvPr id="18" name="Flecha: hacia abajo 17">
              <a:extLst>
                <a:ext uri="{FF2B5EF4-FFF2-40B4-BE49-F238E27FC236}">
                  <a16:creationId xmlns:a16="http://schemas.microsoft.com/office/drawing/2014/main" id="{69BC1620-31F2-40E6-8135-93BE744C2517}"/>
                </a:ext>
              </a:extLst>
            </p:cNvPr>
            <p:cNvSpPr/>
            <p:nvPr/>
          </p:nvSpPr>
          <p:spPr>
            <a:xfrm rot="3507880">
              <a:off x="8117439" y="-445640"/>
              <a:ext cx="160312" cy="276219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D4A9A2D3-DA44-4C67-A4F7-FA92822FCFBE}"/>
                </a:ext>
              </a:extLst>
            </p:cNvPr>
            <p:cNvSpPr txBox="1"/>
            <p:nvPr/>
          </p:nvSpPr>
          <p:spPr>
            <a:xfrm>
              <a:off x="5881777" y="2925212"/>
              <a:ext cx="2315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Portal del Romeu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6797761-30D5-4384-923F-33BB90999A06}"/>
                </a:ext>
              </a:extLst>
            </p:cNvPr>
            <p:cNvSpPr txBox="1"/>
            <p:nvPr/>
          </p:nvSpPr>
          <p:spPr>
            <a:xfrm>
              <a:off x="423795" y="2913689"/>
              <a:ext cx="1282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hospital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4191ECF-087C-4ED5-B63B-A91AF6A2283B}"/>
                </a:ext>
              </a:extLst>
            </p:cNvPr>
            <p:cNvSpPr txBox="1"/>
            <p:nvPr/>
          </p:nvSpPr>
          <p:spPr>
            <a:xfrm>
              <a:off x="6080560" y="1151818"/>
              <a:ext cx="1381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Sta. Clara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E57A215-61D8-445B-8225-BFF320C895EF}"/>
                </a:ext>
              </a:extLst>
            </p:cNvPr>
            <p:cNvSpPr txBox="1"/>
            <p:nvPr/>
          </p:nvSpPr>
          <p:spPr>
            <a:xfrm>
              <a:off x="10371835" y="4225091"/>
              <a:ext cx="154527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b="1" dirty="0" err="1">
                  <a:solidFill>
                    <a:srgbClr val="C00000"/>
                  </a:solidFill>
                </a:rPr>
                <a:t>Esglesia</a:t>
              </a:r>
              <a:r>
                <a:rPr lang="ca-ES" b="1" dirty="0">
                  <a:solidFill>
                    <a:srgbClr val="C00000"/>
                  </a:solidFill>
                </a:rPr>
                <a:t> y Hospital</a:t>
              </a:r>
            </a:p>
            <a:p>
              <a:endParaRPr lang="ca-ES" b="1" dirty="0">
                <a:solidFill>
                  <a:srgbClr val="C00000"/>
                </a:solidFill>
              </a:endParaRPr>
            </a:p>
            <a:p>
              <a:r>
                <a:rPr lang="ca-ES" b="1" dirty="0">
                  <a:solidFill>
                    <a:srgbClr val="C00000"/>
                  </a:solidFill>
                </a:rPr>
                <a:t>de San Lázaro</a:t>
              </a:r>
            </a:p>
          </p:txBody>
        </p:sp>
        <p:sp>
          <p:nvSpPr>
            <p:cNvPr id="25" name="Flecha: a la derecha 24">
              <a:extLst>
                <a:ext uri="{FF2B5EF4-FFF2-40B4-BE49-F238E27FC236}">
                  <a16:creationId xmlns:a16="http://schemas.microsoft.com/office/drawing/2014/main" id="{8E79BD4B-5AD1-4448-9837-3ED19DDF931E}"/>
                </a:ext>
              </a:extLst>
            </p:cNvPr>
            <p:cNvSpPr/>
            <p:nvPr/>
          </p:nvSpPr>
          <p:spPr>
            <a:xfrm>
              <a:off x="9996579" y="4779089"/>
              <a:ext cx="1987826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" name="Picture 2" descr="C:\Users\Miquel M\Desktop\EL DISTRICTE DE RIBERA\PRESENTACIO DISTRICTE RIBERA\logo_cartes_2.jpg">
              <a:extLst>
                <a:ext uri="{FF2B5EF4-FFF2-40B4-BE49-F238E27FC236}">
                  <a16:creationId xmlns:a16="http://schemas.microsoft.com/office/drawing/2014/main" id="{E1F4BF02-10D3-4698-ADBB-46E1853B7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5830" y="119268"/>
              <a:ext cx="3038245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5624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9D70493B-033C-4147-9B35-B6C4997E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E67D70C-96F3-4719-A29E-086492C39968}"/>
              </a:ext>
            </a:extLst>
          </p:cNvPr>
          <p:cNvSpPr/>
          <p:nvPr/>
        </p:nvSpPr>
        <p:spPr>
          <a:xfrm>
            <a:off x="347870" y="1859340"/>
            <a:ext cx="96807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Hospitales y Acogida: La ciudad contaba con una red de hospitales (como el de la Santa Creu) y la costumbre de dar limosna a los peregrinos, documentada en los libros de cuentas reales</a:t>
            </a:r>
            <a:endParaRPr lang="ca-ES" sz="2400" b="1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06F0D72-EF53-4913-A7B2-42DF639841D2}"/>
              </a:ext>
            </a:extLst>
          </p:cNvPr>
          <p:cNvGrpSpPr/>
          <p:nvPr/>
        </p:nvGrpSpPr>
        <p:grpSpPr>
          <a:xfrm>
            <a:off x="897322" y="3212824"/>
            <a:ext cx="10397355" cy="3263935"/>
            <a:chOff x="446236" y="3153189"/>
            <a:chExt cx="10397355" cy="3263935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E7A2E78-A0C0-4DEE-BD79-74B583AFB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36" y="3153189"/>
              <a:ext cx="2486855" cy="2520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264633D-3C22-407D-9725-4DE9ACF1F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184" y="3153189"/>
              <a:ext cx="2378182" cy="252000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F8F7F06-188A-444A-BB24-22A5016A1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6552" y="3153189"/>
              <a:ext cx="1474455" cy="252000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A11C827-5B6C-4276-AA8B-C91719EBB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459" y="3153189"/>
              <a:ext cx="2520000" cy="2520000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A2340A76-E8AF-4447-8D38-41A08E5D7D69}"/>
                </a:ext>
              </a:extLst>
            </p:cNvPr>
            <p:cNvSpPr txBox="1"/>
            <p:nvPr/>
          </p:nvSpPr>
          <p:spPr>
            <a:xfrm>
              <a:off x="446236" y="5893904"/>
              <a:ext cx="10397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800" b="1" dirty="0"/>
                <a:t>Temple			 Hospital (San Juan)	San Lázaro		Santiago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1667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494DB3-2686-4B53-BDA9-9CA25FF2C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87" y="1442707"/>
            <a:ext cx="5930692" cy="5256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2647C5-49F3-4E2E-9EBD-1CFBAD9369DF}"/>
              </a:ext>
            </a:extLst>
          </p:cNvPr>
          <p:cNvSpPr txBox="1"/>
          <p:nvPr/>
        </p:nvSpPr>
        <p:spPr>
          <a:xfrm>
            <a:off x="7623313" y="1997765"/>
            <a:ext cx="3955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/>
              <a:t>Ruta Comercial Camí de Sant Jaume de l’Ebre</a:t>
            </a:r>
          </a:p>
        </p:txBody>
      </p:sp>
    </p:spTree>
    <p:extLst>
      <p:ext uri="{BB962C8B-B14F-4D97-AF65-F5344CB8AC3E}">
        <p14:creationId xmlns:p14="http://schemas.microsoft.com/office/powerpoint/2010/main" val="3270258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84D281-9897-4AC6-BE6C-F81201180451}"/>
              </a:ext>
            </a:extLst>
          </p:cNvPr>
          <p:cNvSpPr/>
          <p:nvPr/>
        </p:nvSpPr>
        <p:spPr>
          <a:xfrm>
            <a:off x="602974" y="1815044"/>
            <a:ext cx="9057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 </a:t>
            </a:r>
            <a:r>
              <a:rPr lang="es-ES" sz="2400" b="1" u="sng" dirty="0"/>
              <a:t>La Ruta Terrestre: </a:t>
            </a:r>
            <a:r>
              <a:rPr lang="es-ES" sz="2400" b="1" dirty="0"/>
              <a:t> Desde Tortosa, la ruta lógica y documentada subía hacia </a:t>
            </a:r>
            <a:r>
              <a:rPr lang="es-ES" sz="2400" b="1" dirty="0" err="1"/>
              <a:t>Xerta</a:t>
            </a:r>
            <a:r>
              <a:rPr lang="es-ES" sz="2400" b="1" dirty="0"/>
              <a:t>, y de allí se desviaba hacia el interior por la comarca de la Terra Alta para acortar camino hacia Zaragoza, pasando por </a:t>
            </a:r>
            <a:r>
              <a:rPr lang="es-ES" sz="2400" b="1" dirty="0" err="1"/>
              <a:t>Gandesa</a:t>
            </a:r>
            <a:r>
              <a:rPr lang="es-ES" sz="2400" b="1" dirty="0"/>
              <a:t>, Batea y Caspe</a:t>
            </a:r>
            <a:endParaRPr lang="ca-ES" sz="24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0F685E-E234-4359-B75E-80CD21B02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44" y="3723446"/>
            <a:ext cx="9057512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8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84D281-9897-4AC6-BE6C-F81201180451}"/>
              </a:ext>
            </a:extLst>
          </p:cNvPr>
          <p:cNvSpPr/>
          <p:nvPr/>
        </p:nvSpPr>
        <p:spPr>
          <a:xfrm>
            <a:off x="347870" y="1565323"/>
            <a:ext cx="9057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 </a:t>
            </a:r>
            <a:r>
              <a:rPr lang="es-ES" sz="2400" b="1" u="sng" dirty="0"/>
              <a:t>La Ruta Terrestre: </a:t>
            </a:r>
            <a:r>
              <a:rPr lang="es-ES" sz="2400" b="1" dirty="0"/>
              <a:t> Desde Tortosa, la ruta lógica y documentada subía hacia </a:t>
            </a:r>
            <a:r>
              <a:rPr lang="es-ES" sz="2400" b="1" dirty="0" err="1"/>
              <a:t>Xerta</a:t>
            </a:r>
            <a:r>
              <a:rPr lang="es-ES" sz="2400" b="1" dirty="0"/>
              <a:t>, y de allí se desviaba hacia el interior por la comarca de la Terra Alta para acortar camino hacia Zaragoza, pasando por </a:t>
            </a:r>
            <a:r>
              <a:rPr lang="es-ES" sz="2400" b="1" dirty="0" err="1"/>
              <a:t>Gandesa</a:t>
            </a:r>
            <a:r>
              <a:rPr lang="es-ES" sz="2400" b="1" dirty="0"/>
              <a:t>, Batea y Caspe</a:t>
            </a:r>
            <a:endParaRPr lang="ca-ES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AFCBFC4-4FAA-482A-890A-73D8EC195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40" y="3257599"/>
            <a:ext cx="9663320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60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84D281-9897-4AC6-BE6C-F81201180451}"/>
              </a:ext>
            </a:extLst>
          </p:cNvPr>
          <p:cNvSpPr/>
          <p:nvPr/>
        </p:nvSpPr>
        <p:spPr>
          <a:xfrm>
            <a:off x="347870" y="1565323"/>
            <a:ext cx="9057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 </a:t>
            </a:r>
            <a:r>
              <a:rPr lang="es-ES" sz="2400" b="1" u="sng" dirty="0"/>
              <a:t>La Ruta Terrestre: </a:t>
            </a:r>
            <a:r>
              <a:rPr lang="es-ES" sz="2400" b="1" dirty="0"/>
              <a:t> Desde Tortosa, la ruta lógica y documentada subía hacia </a:t>
            </a:r>
            <a:r>
              <a:rPr lang="es-ES" sz="2400" b="1" dirty="0" err="1"/>
              <a:t>Xerta</a:t>
            </a:r>
            <a:r>
              <a:rPr lang="es-ES" sz="2400" b="1" dirty="0"/>
              <a:t>, y de allí se desviaba hacia el interior por la comarca de la Terra Alta para acortar camino hacia Zaragoza, pasando por </a:t>
            </a:r>
            <a:r>
              <a:rPr lang="es-ES" sz="2400" b="1" dirty="0" err="1"/>
              <a:t>Gandesa</a:t>
            </a:r>
            <a:r>
              <a:rPr lang="es-ES" sz="2400" b="1" dirty="0"/>
              <a:t>, Batea y Caspe</a:t>
            </a:r>
            <a:endParaRPr lang="ca-ES" sz="24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4847A1D-DA5C-4491-A732-91F6D573C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5" y="3429000"/>
            <a:ext cx="104076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63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C3DE2E-757E-4490-88AA-52F26FA3B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38" y="1442707"/>
            <a:ext cx="8716924" cy="4464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E20AB6F-2F7F-4ADB-9B0D-75756FB274AB}"/>
              </a:ext>
            </a:extLst>
          </p:cNvPr>
          <p:cNvSpPr txBox="1"/>
          <p:nvPr/>
        </p:nvSpPr>
        <p:spPr>
          <a:xfrm>
            <a:off x="798443" y="6027003"/>
            <a:ext cx="10595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Camino </a:t>
            </a:r>
            <a:r>
              <a:rPr lang="ca-ES" sz="2400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usado</a:t>
            </a:r>
            <a:r>
              <a:rPr lang="ca-ES" sz="2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tradicionalment en la </a:t>
            </a:r>
            <a:r>
              <a:rPr lang="ca-ES" sz="2400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Edad</a:t>
            </a:r>
            <a:r>
              <a:rPr lang="ca-ES" sz="2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Media era el que se iniciava en Tortosa</a:t>
            </a:r>
          </a:p>
        </p:txBody>
      </p:sp>
      <p:pic>
        <p:nvPicPr>
          <p:cNvPr id="6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413E19B-D100-410A-BC07-6F2A05CC5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072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84D281-9897-4AC6-BE6C-F81201180451}"/>
              </a:ext>
            </a:extLst>
          </p:cNvPr>
          <p:cNvSpPr/>
          <p:nvPr/>
        </p:nvSpPr>
        <p:spPr>
          <a:xfrm>
            <a:off x="347870" y="1565323"/>
            <a:ext cx="9057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 </a:t>
            </a:r>
            <a:r>
              <a:rPr lang="es-ES" sz="2400" b="1" u="sng" dirty="0"/>
              <a:t>La Ruta Terrestre: </a:t>
            </a:r>
            <a:r>
              <a:rPr lang="es-ES" sz="2400" b="1" dirty="0"/>
              <a:t> Desde Tortosa, la ruta lógica y documentada subía hacia </a:t>
            </a:r>
            <a:r>
              <a:rPr lang="es-ES" sz="2400" b="1" dirty="0" err="1"/>
              <a:t>Xerta</a:t>
            </a:r>
            <a:r>
              <a:rPr lang="es-ES" sz="2400" b="1" dirty="0"/>
              <a:t>, y de allí se desviaba hacia el interior por la comarca de la Terra Alta para acortar camino hacia Zaragoza, pasando por </a:t>
            </a:r>
            <a:r>
              <a:rPr lang="es-ES" sz="2400" b="1" dirty="0" err="1"/>
              <a:t>Gandesa</a:t>
            </a:r>
            <a:r>
              <a:rPr lang="es-ES" sz="2400" b="1" dirty="0"/>
              <a:t>, Batea y Caspe</a:t>
            </a:r>
            <a:endParaRPr lang="ca-ES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82AC7B-BD84-4BD2-9BD9-9E829EEE2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5" y="3474540"/>
            <a:ext cx="104330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00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84D281-9897-4AC6-BE6C-F81201180451}"/>
              </a:ext>
            </a:extLst>
          </p:cNvPr>
          <p:cNvSpPr/>
          <p:nvPr/>
        </p:nvSpPr>
        <p:spPr>
          <a:xfrm>
            <a:off x="347868" y="1442707"/>
            <a:ext cx="115989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 </a:t>
            </a:r>
            <a:r>
              <a:rPr lang="es-ES" sz="2400" b="1" u="sng" dirty="0"/>
              <a:t>La Ruta Terrestre: </a:t>
            </a:r>
            <a:r>
              <a:rPr lang="es-ES" sz="2400" b="1" dirty="0"/>
              <a:t> Desde Tortosa, la ruta lógica y documentada subía hacia </a:t>
            </a:r>
            <a:r>
              <a:rPr lang="es-ES" sz="2400" b="1" dirty="0" err="1"/>
              <a:t>Xerta</a:t>
            </a:r>
            <a:r>
              <a:rPr lang="es-ES" sz="2400" b="1" dirty="0"/>
              <a:t>, y de allí se desviaba hacia el interior por la comarca de la Terra Alta para acortar camino hacia Zaragoza, pasando por </a:t>
            </a:r>
            <a:r>
              <a:rPr lang="es-ES" sz="2400" b="1" dirty="0" err="1"/>
              <a:t>Gandesa</a:t>
            </a:r>
            <a:r>
              <a:rPr lang="es-ES" sz="2400" b="1" dirty="0"/>
              <a:t>, Batea y Caspe… Escatrón, Quinto, Burgo de Ebro, Zaragoza,…</a:t>
            </a:r>
            <a:endParaRPr lang="ca-ES" sz="24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BDB8F42-D527-4573-8AFB-AD3856CF8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5" y="3012367"/>
            <a:ext cx="5482439" cy="1764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EF9A50D-C8EF-4CE4-B675-F0EF26724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50" y="3030367"/>
            <a:ext cx="5727583" cy="172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6D94657-6EE2-413C-877D-461C83AB4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5" y="4922442"/>
            <a:ext cx="5506105" cy="1728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2538A07-5D35-46DC-9C07-E917006C9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50" y="4922442"/>
            <a:ext cx="5727583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04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7BE1B65-C3C6-4B23-9E3A-75036D121094}"/>
              </a:ext>
            </a:extLst>
          </p:cNvPr>
          <p:cNvSpPr txBox="1"/>
          <p:nvPr/>
        </p:nvSpPr>
        <p:spPr>
          <a:xfrm>
            <a:off x="347871" y="1417336"/>
            <a:ext cx="5215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/>
              <a:t>Tramo Tortosa-Xerta</a:t>
            </a:r>
          </a:p>
          <a:p>
            <a:r>
              <a:rPr lang="ca-ES" sz="2400" dirty="0"/>
              <a:t>(</a:t>
            </a:r>
            <a:r>
              <a:rPr lang="ca-ES" sz="2400" dirty="0" err="1"/>
              <a:t>siguiendo</a:t>
            </a:r>
            <a:r>
              <a:rPr lang="ca-ES" sz="2400" dirty="0"/>
              <a:t> </a:t>
            </a:r>
            <a:r>
              <a:rPr lang="ca-ES" sz="2400" dirty="0" err="1"/>
              <a:t>trazado</a:t>
            </a:r>
            <a:r>
              <a:rPr lang="ca-ES" sz="2400" dirty="0"/>
              <a:t> </a:t>
            </a:r>
            <a:r>
              <a:rPr lang="ca-ES" sz="2400" dirty="0" err="1"/>
              <a:t>río</a:t>
            </a:r>
            <a:r>
              <a:rPr lang="ca-ES" sz="2400" dirty="0"/>
              <a:t>, </a:t>
            </a:r>
            <a:r>
              <a:rPr lang="ca-ES" sz="2400" dirty="0" err="1"/>
              <a:t>pero</a:t>
            </a:r>
            <a:r>
              <a:rPr lang="ca-ES" sz="2400" dirty="0"/>
              <a:t> </a:t>
            </a:r>
            <a:r>
              <a:rPr lang="ca-ES" sz="2400" dirty="0" err="1"/>
              <a:t>caminando</a:t>
            </a:r>
            <a:r>
              <a:rPr lang="ca-ES" sz="2400" dirty="0"/>
              <a:t>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D105E2B-9283-47B6-B99E-0A489C5FE3FA}"/>
              </a:ext>
            </a:extLst>
          </p:cNvPr>
          <p:cNvSpPr txBox="1"/>
          <p:nvPr/>
        </p:nvSpPr>
        <p:spPr>
          <a:xfrm>
            <a:off x="9133364" y="1988233"/>
            <a:ext cx="27908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err="1"/>
              <a:t>Trazado</a:t>
            </a:r>
            <a:r>
              <a:rPr lang="ca-ES" sz="2400" b="1" dirty="0"/>
              <a:t> </a:t>
            </a:r>
            <a:r>
              <a:rPr lang="ca-ES" sz="2400" b="1" dirty="0" err="1"/>
              <a:t>Vía</a:t>
            </a:r>
            <a:r>
              <a:rPr lang="ca-ES" sz="2400" b="1" dirty="0"/>
              <a:t> Augusta</a:t>
            </a:r>
          </a:p>
          <a:p>
            <a:r>
              <a:rPr lang="ca-ES" sz="2400" dirty="0"/>
              <a:t>(</a:t>
            </a:r>
            <a:r>
              <a:rPr lang="ca-ES" sz="2400" dirty="0" err="1"/>
              <a:t>desde</a:t>
            </a:r>
            <a:r>
              <a:rPr lang="ca-ES" sz="2400" dirty="0"/>
              <a:t> El Perelló, Fullola, Coll de l’Alba, Mig Camí, Portal dels Romeus).</a:t>
            </a:r>
          </a:p>
          <a:p>
            <a:endParaRPr lang="ca-ES" sz="2400" dirty="0"/>
          </a:p>
          <a:p>
            <a:r>
              <a:rPr lang="ca-ES" sz="2400" dirty="0" err="1"/>
              <a:t>Desde</a:t>
            </a:r>
            <a:r>
              <a:rPr lang="ca-ES" sz="2400" dirty="0"/>
              <a:t> Tortosa, por Els Reguers, El Toscar, castell de Carles, </a:t>
            </a:r>
            <a:r>
              <a:rPr lang="ca-ES" sz="2400" dirty="0" err="1"/>
              <a:t>atrvesando</a:t>
            </a:r>
            <a:r>
              <a:rPr lang="ca-ES" sz="2400" dirty="0"/>
              <a:t> Els Ports, </a:t>
            </a:r>
            <a:r>
              <a:rPr lang="ca-ES" sz="2400" dirty="0" err="1"/>
              <a:t>Orta</a:t>
            </a:r>
            <a:endParaRPr lang="ca-ES" sz="2400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6DD9008-BF6D-4A51-9BD3-F29391FBAB98}"/>
              </a:ext>
            </a:extLst>
          </p:cNvPr>
          <p:cNvGrpSpPr/>
          <p:nvPr/>
        </p:nvGrpSpPr>
        <p:grpSpPr>
          <a:xfrm>
            <a:off x="267830" y="2336548"/>
            <a:ext cx="8748000" cy="4176000"/>
            <a:chOff x="293086" y="2276912"/>
            <a:chExt cx="9000000" cy="4412125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C54A451B-30D2-48CF-9184-4928490FCE48}"/>
                </a:ext>
              </a:extLst>
            </p:cNvPr>
            <p:cNvGrpSpPr/>
            <p:nvPr/>
          </p:nvGrpSpPr>
          <p:grpSpPr>
            <a:xfrm>
              <a:off x="293086" y="2276912"/>
              <a:ext cx="9000000" cy="4412125"/>
              <a:chOff x="250326" y="2401625"/>
              <a:chExt cx="9000000" cy="4412125"/>
            </a:xfrm>
          </p:grpSpPr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016D2F4A-EEB4-4942-9DCA-65B0B1E5C5BC}"/>
                  </a:ext>
                </a:extLst>
              </p:cNvPr>
              <p:cNvGrpSpPr/>
              <p:nvPr/>
            </p:nvGrpSpPr>
            <p:grpSpPr>
              <a:xfrm>
                <a:off x="250326" y="2401625"/>
                <a:ext cx="9000000" cy="4412125"/>
                <a:chOff x="250326" y="1977808"/>
                <a:chExt cx="9000000" cy="4412125"/>
              </a:xfrm>
            </p:grpSpPr>
            <p:pic>
              <p:nvPicPr>
                <p:cNvPr id="5" name="Imagen 4">
                  <a:extLst>
                    <a:ext uri="{FF2B5EF4-FFF2-40B4-BE49-F238E27FC236}">
                      <a16:creationId xmlns:a16="http://schemas.microsoft.com/office/drawing/2014/main" id="{361BC79A-637F-43B1-BE52-46D78BFB47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326" y="1977808"/>
                  <a:ext cx="9000000" cy="4412125"/>
                </a:xfrm>
                <a:prstGeom prst="rect">
                  <a:avLst/>
                </a:prstGeom>
              </p:spPr>
            </p:pic>
            <p:sp>
              <p:nvSpPr>
                <p:cNvPr id="6" name="Flecha: hacia abajo 5">
                  <a:extLst>
                    <a:ext uri="{FF2B5EF4-FFF2-40B4-BE49-F238E27FC236}">
                      <a16:creationId xmlns:a16="http://schemas.microsoft.com/office/drawing/2014/main" id="{EEA2D708-A9E2-4E78-8FD4-206C5BF3B8C2}"/>
                    </a:ext>
                  </a:extLst>
                </p:cNvPr>
                <p:cNvSpPr/>
                <p:nvPr/>
              </p:nvSpPr>
              <p:spPr>
                <a:xfrm rot="7465931">
                  <a:off x="3680562" y="4158142"/>
                  <a:ext cx="211928" cy="2348921"/>
                </a:xfrm>
                <a:prstGeom prst="downArrow">
                  <a:avLst>
                    <a:gd name="adj1" fmla="val 50000"/>
                    <a:gd name="adj2" fmla="val 8455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7" name="Flecha: hacia abajo 6">
                  <a:extLst>
                    <a:ext uri="{FF2B5EF4-FFF2-40B4-BE49-F238E27FC236}">
                      <a16:creationId xmlns:a16="http://schemas.microsoft.com/office/drawing/2014/main" id="{881AAD42-C6EE-4D30-9CD4-6EFDA520D949}"/>
                    </a:ext>
                  </a:extLst>
                </p:cNvPr>
                <p:cNvSpPr/>
                <p:nvPr/>
              </p:nvSpPr>
              <p:spPr>
                <a:xfrm rot="4041038">
                  <a:off x="6730717" y="3449460"/>
                  <a:ext cx="216134" cy="3714124"/>
                </a:xfrm>
                <a:prstGeom prst="downArrow">
                  <a:avLst>
                    <a:gd name="adj1" fmla="val 50000"/>
                    <a:gd name="adj2" fmla="val 12094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2B9DCDD6-6ABB-4CB4-8322-D16EA32AB301}"/>
                    </a:ext>
                  </a:extLst>
                </p:cNvPr>
                <p:cNvSpPr txBox="1"/>
                <p:nvPr/>
              </p:nvSpPr>
              <p:spPr>
                <a:xfrm>
                  <a:off x="5523757" y="4783302"/>
                  <a:ext cx="281473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a-ES" sz="1400" b="1" dirty="0" err="1">
                      <a:solidFill>
                        <a:schemeClr val="bg1"/>
                      </a:solidFill>
                    </a:rPr>
                    <a:t>Acceso</a:t>
                  </a:r>
                  <a:r>
                    <a:rPr lang="ca-ES" sz="1400" b="1" dirty="0">
                      <a:solidFill>
                        <a:schemeClr val="bg1"/>
                      </a:solidFill>
                    </a:rPr>
                    <a:t> </a:t>
                  </a:r>
                  <a:r>
                    <a:rPr lang="ca-ES" sz="1400" b="1" dirty="0" err="1">
                      <a:solidFill>
                        <a:schemeClr val="bg1"/>
                      </a:solidFill>
                    </a:rPr>
                    <a:t>desde</a:t>
                  </a:r>
                  <a:r>
                    <a:rPr lang="ca-ES" sz="1400" b="1" dirty="0">
                      <a:solidFill>
                        <a:schemeClr val="bg1"/>
                      </a:solidFill>
                    </a:rPr>
                    <a:t> Tarragona</a:t>
                  </a:r>
                </a:p>
                <a:p>
                  <a:r>
                    <a:rPr lang="ca-ES" sz="1400" b="1" dirty="0" err="1">
                      <a:solidFill>
                        <a:schemeClr val="bg1"/>
                      </a:solidFill>
                    </a:rPr>
                    <a:t>Vía</a:t>
                  </a:r>
                  <a:r>
                    <a:rPr lang="ca-ES" sz="1400" b="1" dirty="0">
                      <a:solidFill>
                        <a:schemeClr val="bg1"/>
                      </a:solidFill>
                    </a:rPr>
                    <a:t> Augusta</a:t>
                  </a:r>
                </a:p>
              </p:txBody>
            </p:sp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id="{FCCC002A-A889-4732-BB7A-A6731BFF9661}"/>
                    </a:ext>
                  </a:extLst>
                </p:cNvPr>
                <p:cNvSpPr/>
                <p:nvPr/>
              </p:nvSpPr>
              <p:spPr>
                <a:xfrm>
                  <a:off x="2141234" y="3914710"/>
                  <a:ext cx="934279" cy="999025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13" name="Elipse 12">
                  <a:extLst>
                    <a:ext uri="{FF2B5EF4-FFF2-40B4-BE49-F238E27FC236}">
                      <a16:creationId xmlns:a16="http://schemas.microsoft.com/office/drawing/2014/main" id="{04085BD8-FBC0-455C-B76D-8A37DCAA46CD}"/>
                    </a:ext>
                  </a:extLst>
                </p:cNvPr>
                <p:cNvSpPr/>
                <p:nvPr/>
              </p:nvSpPr>
              <p:spPr>
                <a:xfrm>
                  <a:off x="305110" y="1989836"/>
                  <a:ext cx="989592" cy="982068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412A98C5-3DD2-4431-BC5B-AB2295336C25}"/>
                    </a:ext>
                  </a:extLst>
                </p:cNvPr>
                <p:cNvSpPr txBox="1"/>
                <p:nvPr/>
              </p:nvSpPr>
              <p:spPr>
                <a:xfrm>
                  <a:off x="2360238" y="4133613"/>
                  <a:ext cx="201764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a-ES" sz="1400" b="1" dirty="0">
                      <a:solidFill>
                        <a:schemeClr val="bg1"/>
                      </a:solidFill>
                    </a:rPr>
                    <a:t>Castell de Carles</a:t>
                  </a:r>
                </a:p>
              </p:txBody>
            </p:sp>
          </p:grp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70BC6476-BD6C-4D2A-9993-CA4136C5F504}"/>
                  </a:ext>
                </a:extLst>
              </p:cNvPr>
              <p:cNvSpPr txBox="1"/>
              <p:nvPr/>
            </p:nvSpPr>
            <p:spPr>
              <a:xfrm>
                <a:off x="2316088" y="6298818"/>
                <a:ext cx="30016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1600" b="1" dirty="0">
                    <a:solidFill>
                      <a:schemeClr val="bg1"/>
                    </a:solidFill>
                  </a:rPr>
                  <a:t>Puerto </a:t>
                </a:r>
                <a:r>
                  <a:rPr lang="ca-ES" sz="1600" b="1" dirty="0" err="1">
                    <a:solidFill>
                      <a:schemeClr val="bg1"/>
                    </a:solidFill>
                  </a:rPr>
                  <a:t>marítimo</a:t>
                </a:r>
                <a:r>
                  <a:rPr lang="ca-ES" sz="1600" b="1" dirty="0">
                    <a:solidFill>
                      <a:schemeClr val="bg1"/>
                    </a:solidFill>
                  </a:rPr>
                  <a:t> y fluvial</a:t>
                </a:r>
              </a:p>
            </p:txBody>
          </p:sp>
        </p:grpSp>
        <p:sp>
          <p:nvSpPr>
            <p:cNvPr id="20" name="Flecha: hacia abajo 19">
              <a:extLst>
                <a:ext uri="{FF2B5EF4-FFF2-40B4-BE49-F238E27FC236}">
                  <a16:creationId xmlns:a16="http://schemas.microsoft.com/office/drawing/2014/main" id="{4872FA7B-8C86-4BBC-8E90-CDAC020FEB51}"/>
                </a:ext>
              </a:extLst>
            </p:cNvPr>
            <p:cNvSpPr/>
            <p:nvPr/>
          </p:nvSpPr>
          <p:spPr>
            <a:xfrm rot="8458075">
              <a:off x="1717635" y="2710321"/>
              <a:ext cx="182624" cy="2119469"/>
            </a:xfrm>
            <a:prstGeom prst="downArrow">
              <a:avLst>
                <a:gd name="adj1" fmla="val 50000"/>
                <a:gd name="adj2" fmla="val 84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2181636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A87719-F9A3-418A-A927-50BDDE600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72" y="1377157"/>
            <a:ext cx="5947817" cy="5292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BEF5488-05F2-4AF2-9717-BD849C024DF2}"/>
              </a:ext>
            </a:extLst>
          </p:cNvPr>
          <p:cNvSpPr txBox="1"/>
          <p:nvPr/>
        </p:nvSpPr>
        <p:spPr>
          <a:xfrm>
            <a:off x="7988202" y="2022236"/>
            <a:ext cx="39160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/>
              <a:t>Tramo Xerta-Gandesa:</a:t>
            </a:r>
          </a:p>
          <a:p>
            <a:r>
              <a:rPr lang="ca-ES" sz="2400" dirty="0" err="1"/>
              <a:t>Pasando</a:t>
            </a:r>
            <a:r>
              <a:rPr lang="ca-ES" sz="2400" dirty="0"/>
              <a:t> por el </a:t>
            </a:r>
            <a:r>
              <a:rPr lang="ca-ES" sz="2400" dirty="0" err="1"/>
              <a:t>santuario</a:t>
            </a:r>
            <a:r>
              <a:rPr lang="ca-ES" sz="2400" dirty="0"/>
              <a:t> de </a:t>
            </a:r>
            <a:r>
              <a:rPr lang="ca-ES" sz="2400" b="1" dirty="0" err="1"/>
              <a:t>Ntra</a:t>
            </a:r>
            <a:r>
              <a:rPr lang="ca-ES" sz="2400" b="1" dirty="0"/>
              <a:t> </a:t>
            </a:r>
            <a:r>
              <a:rPr lang="ca-ES" sz="2400" b="1" dirty="0" err="1"/>
              <a:t>Sra</a:t>
            </a:r>
            <a:r>
              <a:rPr lang="ca-ES" sz="2400" b="1" dirty="0"/>
              <a:t> de la </a:t>
            </a:r>
            <a:r>
              <a:rPr lang="ca-ES" sz="2400" b="1" dirty="0" err="1"/>
              <a:t>Foncalda</a:t>
            </a:r>
            <a:r>
              <a:rPr lang="ca-ES" sz="2400" dirty="0"/>
              <a:t>, </a:t>
            </a:r>
            <a:r>
              <a:rPr lang="es-ES" sz="2400" dirty="0"/>
              <a:t>Situado en el camino, este santuario tiene connotaciones de purificación y regeneración (agua y fe), actuando como un punto espiritual importante en la ruta entre las montañas.</a:t>
            </a:r>
            <a:endParaRPr lang="ca-ES" sz="2400" dirty="0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7EE1791D-91ED-4BAF-B804-C04C54A1338D}"/>
              </a:ext>
            </a:extLst>
          </p:cNvPr>
          <p:cNvSpPr/>
          <p:nvPr/>
        </p:nvSpPr>
        <p:spPr>
          <a:xfrm rot="14009947">
            <a:off x="2971252" y="5559219"/>
            <a:ext cx="1636736" cy="180559"/>
          </a:xfrm>
          <a:prstGeom prst="rightArrow">
            <a:avLst>
              <a:gd name="adj1" fmla="val 50000"/>
              <a:gd name="adj2" fmla="val 548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E345709-B8F1-4B8C-8623-78E35DB386DE}"/>
              </a:ext>
            </a:extLst>
          </p:cNvPr>
          <p:cNvSpPr/>
          <p:nvPr/>
        </p:nvSpPr>
        <p:spPr>
          <a:xfrm>
            <a:off x="2922104" y="4532243"/>
            <a:ext cx="695739" cy="665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BEAEB23-AA09-4055-8334-5C3D1DC5E4F5}"/>
              </a:ext>
            </a:extLst>
          </p:cNvPr>
          <p:cNvSpPr/>
          <p:nvPr/>
        </p:nvSpPr>
        <p:spPr>
          <a:xfrm>
            <a:off x="4174438" y="6052930"/>
            <a:ext cx="646043" cy="6162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4A31565-14CC-4C01-BEF9-EB62B521B2A4}"/>
              </a:ext>
            </a:extLst>
          </p:cNvPr>
          <p:cNvSpPr/>
          <p:nvPr/>
        </p:nvSpPr>
        <p:spPr>
          <a:xfrm>
            <a:off x="6947452" y="2837491"/>
            <a:ext cx="765313" cy="7056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CC2C291-A53F-474C-BD07-83DF788340D5}"/>
              </a:ext>
            </a:extLst>
          </p:cNvPr>
          <p:cNvSpPr/>
          <p:nvPr/>
        </p:nvSpPr>
        <p:spPr>
          <a:xfrm>
            <a:off x="4253948" y="1252339"/>
            <a:ext cx="765313" cy="7584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7348832-A9CC-4F80-AF29-043ACB74A41D}"/>
              </a:ext>
            </a:extLst>
          </p:cNvPr>
          <p:cNvSpPr/>
          <p:nvPr/>
        </p:nvSpPr>
        <p:spPr>
          <a:xfrm>
            <a:off x="1967948" y="2837491"/>
            <a:ext cx="675861" cy="7056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621DBD7-18DB-4D9A-8D2D-FA2225A1C9B8}"/>
              </a:ext>
            </a:extLst>
          </p:cNvPr>
          <p:cNvSpPr/>
          <p:nvPr/>
        </p:nvSpPr>
        <p:spPr>
          <a:xfrm>
            <a:off x="2802835" y="1763938"/>
            <a:ext cx="815008" cy="7584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283E5B47-9FEB-4EF2-801C-6348B431E4A6}"/>
              </a:ext>
            </a:extLst>
          </p:cNvPr>
          <p:cNvSpPr/>
          <p:nvPr/>
        </p:nvSpPr>
        <p:spPr>
          <a:xfrm>
            <a:off x="4827108" y="3429000"/>
            <a:ext cx="1147353" cy="88318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5C23472-6423-4C16-8379-1CF698721325}"/>
              </a:ext>
            </a:extLst>
          </p:cNvPr>
          <p:cNvSpPr txBox="1"/>
          <p:nvPr/>
        </p:nvSpPr>
        <p:spPr>
          <a:xfrm>
            <a:off x="171208" y="3391231"/>
            <a:ext cx="2086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rgbClr val="C00000"/>
                </a:solidFill>
              </a:rPr>
              <a:t>En </a:t>
            </a:r>
            <a:r>
              <a:rPr lang="ca-ES" sz="2400" b="1" dirty="0" err="1">
                <a:solidFill>
                  <a:srgbClr val="C00000"/>
                </a:solidFill>
              </a:rPr>
              <a:t>círculo</a:t>
            </a:r>
            <a:r>
              <a:rPr lang="ca-ES" sz="2400" b="1" dirty="0">
                <a:solidFill>
                  <a:srgbClr val="C00000"/>
                </a:solidFill>
              </a:rPr>
              <a:t> </a:t>
            </a:r>
            <a:r>
              <a:rPr lang="ca-ES" sz="2400" b="1" dirty="0" err="1">
                <a:solidFill>
                  <a:srgbClr val="C00000"/>
                </a:solidFill>
              </a:rPr>
              <a:t>rojo</a:t>
            </a:r>
            <a:r>
              <a:rPr lang="ca-ES" sz="2400" b="1" dirty="0">
                <a:solidFill>
                  <a:srgbClr val="C00000"/>
                </a:solidFill>
              </a:rPr>
              <a:t>: </a:t>
            </a:r>
            <a:r>
              <a:rPr lang="ca-ES" sz="2400" b="1" dirty="0" err="1">
                <a:solidFill>
                  <a:srgbClr val="C00000"/>
                </a:solidFill>
              </a:rPr>
              <a:t>Encomiendas</a:t>
            </a:r>
            <a:r>
              <a:rPr lang="ca-ES" sz="2400" b="1" dirty="0">
                <a:solidFill>
                  <a:srgbClr val="C00000"/>
                </a:solidFill>
              </a:rPr>
              <a:t> </a:t>
            </a:r>
            <a:r>
              <a:rPr lang="ca-ES" sz="2400" b="1" dirty="0" err="1">
                <a:solidFill>
                  <a:srgbClr val="C00000"/>
                </a:solidFill>
              </a:rPr>
              <a:t>Templarias</a:t>
            </a:r>
            <a:endParaRPr lang="ca-ES" sz="2400" b="1" dirty="0">
              <a:solidFill>
                <a:srgbClr val="C00000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6B128C8-405D-446B-B375-40B3BFB49C4C}"/>
              </a:ext>
            </a:extLst>
          </p:cNvPr>
          <p:cNvSpPr/>
          <p:nvPr/>
        </p:nvSpPr>
        <p:spPr>
          <a:xfrm>
            <a:off x="4633743" y="2396669"/>
            <a:ext cx="815008" cy="7462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97449BB-B680-4AEB-BBE8-98C63792CA13}"/>
              </a:ext>
            </a:extLst>
          </p:cNvPr>
          <p:cNvSpPr txBox="1"/>
          <p:nvPr/>
        </p:nvSpPr>
        <p:spPr>
          <a:xfrm>
            <a:off x="5170080" y="2773627"/>
            <a:ext cx="12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Gandesa</a:t>
            </a:r>
          </a:p>
        </p:txBody>
      </p:sp>
    </p:spTree>
    <p:extLst>
      <p:ext uri="{BB962C8B-B14F-4D97-AF65-F5344CB8AC3E}">
        <p14:creationId xmlns:p14="http://schemas.microsoft.com/office/powerpoint/2010/main" val="3510703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7D6976D-7441-4F19-ADE6-748A4B4770AC}"/>
              </a:ext>
            </a:extLst>
          </p:cNvPr>
          <p:cNvSpPr/>
          <p:nvPr/>
        </p:nvSpPr>
        <p:spPr>
          <a:xfrm>
            <a:off x="347870" y="1715654"/>
            <a:ext cx="108535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u="sng" dirty="0">
                <a:solidFill>
                  <a:srgbClr val="C00000"/>
                </a:solidFill>
              </a:rPr>
              <a:t>El Factor Templario</a:t>
            </a:r>
            <a:r>
              <a:rPr lang="es-ES" sz="2400" b="1" dirty="0"/>
              <a:t>: La Orden fue decisiva en la conquista de la zona (1148) y estableció una red de encomiendas (Miravet, Horta) que protegían el camino físico y, según algunas interpretaciones, custodiaban un camino espiritual o iniciático.</a:t>
            </a:r>
            <a:endParaRPr lang="ca-ES" sz="24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1107604-3B97-4533-ABEF-AF19030BD0BA}"/>
              </a:ext>
            </a:extLst>
          </p:cNvPr>
          <p:cNvSpPr/>
          <p:nvPr/>
        </p:nvSpPr>
        <p:spPr>
          <a:xfrm>
            <a:off x="347870" y="3305245"/>
            <a:ext cx="1085353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Algunos autores sugieren que Tortosa forma parte de una alineación geográfica de enclaves templarios con fines trascendentes o de búsqueda de conocimiento (Grial, Arca), uniendo el Mediterráneo con Finisterre.</a:t>
            </a:r>
          </a:p>
          <a:p>
            <a:endParaRPr lang="es-ES" sz="1100" b="1" dirty="0"/>
          </a:p>
          <a:p>
            <a:r>
              <a:rPr lang="es-ES" sz="2400" b="1" dirty="0"/>
              <a:t>También es interesante señalar que tras la primera cruzada los templarios asentaron en Tartús (Siria) una encomienda, promovieron una catedral (gótica) con la advocación de </a:t>
            </a:r>
            <a:r>
              <a:rPr lang="es-ES" sz="2400" b="1" dirty="0" err="1"/>
              <a:t>Ntra</a:t>
            </a:r>
            <a:r>
              <a:rPr lang="es-ES" sz="2400" b="1" dirty="0"/>
              <a:t> </a:t>
            </a:r>
            <a:r>
              <a:rPr lang="es-ES" sz="2400" b="1" dirty="0" err="1"/>
              <a:t>Sra</a:t>
            </a:r>
            <a:r>
              <a:rPr lang="es-ES" sz="2400" b="1" dirty="0"/>
              <a:t> de Tortosa.</a:t>
            </a:r>
          </a:p>
          <a:p>
            <a:r>
              <a:rPr lang="es-ES" sz="2400" b="1" dirty="0"/>
              <a:t>De un extremo del Mar conocido al otro extremo y, de aquí, por tierra, al otro extremo peninsular hasta ver el océano. </a:t>
            </a:r>
            <a:r>
              <a:rPr lang="es-ES" sz="2400" b="1" dirty="0">
                <a:solidFill>
                  <a:srgbClr val="C00000"/>
                </a:solidFill>
              </a:rPr>
              <a:t>Curioso !!!!</a:t>
            </a:r>
            <a:endParaRPr lang="ca-E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08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FA6C919-2252-4802-9A67-89B92ABC0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84" y="1374732"/>
            <a:ext cx="4015173" cy="5364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9B4E73C-3486-4848-B9A4-AFFE58F89A24}"/>
              </a:ext>
            </a:extLst>
          </p:cNvPr>
          <p:cNvSpPr txBox="1"/>
          <p:nvPr/>
        </p:nvSpPr>
        <p:spPr>
          <a:xfrm>
            <a:off x="5103744" y="1442707"/>
            <a:ext cx="6073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err="1"/>
              <a:t>Encomiendas</a:t>
            </a:r>
            <a:r>
              <a:rPr lang="ca-ES" sz="2400" b="1" dirty="0"/>
              <a:t> del </a:t>
            </a:r>
            <a:r>
              <a:rPr lang="ca-ES" sz="2400" b="1" dirty="0" err="1"/>
              <a:t>Distrito</a:t>
            </a:r>
            <a:r>
              <a:rPr lang="ca-ES" sz="2400" b="1" dirty="0"/>
              <a:t> de Ribera:</a:t>
            </a:r>
          </a:p>
          <a:p>
            <a:endParaRPr lang="ca-ES" sz="2400" b="1" dirty="0"/>
          </a:p>
          <a:p>
            <a:r>
              <a:rPr lang="ca-ES" sz="2400" dirty="0"/>
              <a:t>Tortosa</a:t>
            </a:r>
          </a:p>
          <a:p>
            <a:r>
              <a:rPr lang="ca-ES" sz="2400" dirty="0"/>
              <a:t>Quinto y Prats (</a:t>
            </a:r>
            <a:r>
              <a:rPr lang="ca-ES" sz="2400" dirty="0" err="1"/>
              <a:t>subencomienda</a:t>
            </a:r>
            <a:r>
              <a:rPr lang="ca-ES" sz="2400" dirty="0"/>
              <a:t> </a:t>
            </a:r>
            <a:r>
              <a:rPr lang="ca-ES" sz="2400" dirty="0" err="1"/>
              <a:t>Campr</a:t>
            </a:r>
            <a:r>
              <a:rPr lang="ca-ES" sz="2400" dirty="0"/>
              <a:t>-redó)</a:t>
            </a:r>
          </a:p>
          <a:p>
            <a:r>
              <a:rPr lang="ca-ES" sz="2400" dirty="0"/>
              <a:t>Miravet</a:t>
            </a:r>
          </a:p>
          <a:p>
            <a:r>
              <a:rPr lang="ca-ES" sz="2400" dirty="0"/>
              <a:t>Gandesa</a:t>
            </a:r>
          </a:p>
          <a:p>
            <a:r>
              <a:rPr lang="ca-ES" sz="2400" dirty="0" err="1"/>
              <a:t>Orta</a:t>
            </a:r>
            <a:r>
              <a:rPr lang="ca-ES" sz="2400" dirty="0"/>
              <a:t> (Iglesia y </a:t>
            </a:r>
            <a:r>
              <a:rPr lang="ca-ES" sz="2400" dirty="0" err="1"/>
              <a:t>convento</a:t>
            </a:r>
            <a:r>
              <a:rPr lang="ca-ES" sz="2400" dirty="0"/>
              <a:t> </a:t>
            </a:r>
            <a:r>
              <a:rPr lang="ca-ES" sz="2400" dirty="0" err="1"/>
              <a:t>Ntra</a:t>
            </a:r>
            <a:r>
              <a:rPr lang="ca-ES" sz="2400" dirty="0"/>
              <a:t> </a:t>
            </a:r>
            <a:r>
              <a:rPr lang="ca-ES" sz="2400" dirty="0" err="1"/>
              <a:t>Sra</a:t>
            </a:r>
            <a:r>
              <a:rPr lang="ca-ES" sz="2400" dirty="0"/>
              <a:t> Angeles)</a:t>
            </a:r>
          </a:p>
          <a:p>
            <a:r>
              <a:rPr lang="ca-ES" sz="2400" dirty="0" err="1"/>
              <a:t>Algars</a:t>
            </a:r>
            <a:r>
              <a:rPr lang="ca-ES" sz="2400" dirty="0"/>
              <a:t> (Batea)</a:t>
            </a:r>
          </a:p>
          <a:p>
            <a:r>
              <a:rPr lang="ca-ES" sz="2400" dirty="0"/>
              <a:t>Caseres (</a:t>
            </a:r>
            <a:r>
              <a:rPr lang="ca-ES" sz="2400" dirty="0" err="1"/>
              <a:t>Almudèfer</a:t>
            </a:r>
            <a:r>
              <a:rPr lang="ca-ES" sz="2400" dirty="0"/>
              <a:t>)</a:t>
            </a:r>
          </a:p>
          <a:p>
            <a:r>
              <a:rPr lang="ca-ES" sz="2400" dirty="0"/>
              <a:t>Ascó</a:t>
            </a:r>
          </a:p>
          <a:p>
            <a:r>
              <a:rPr lang="ca-ES" sz="2400" dirty="0"/>
              <a:t>Riba-Roja</a:t>
            </a:r>
          </a:p>
          <a:p>
            <a:r>
              <a:rPr lang="ca-ES" sz="2400" dirty="0" err="1"/>
              <a:t>Nonasp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1835454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404" y="178903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52F5FC2-28F1-4F14-A96D-518FC9D2E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00"/>
            <a:ext cx="9704347" cy="6696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111071-9323-4562-B322-A55C0E91A9C5}"/>
              </a:ext>
            </a:extLst>
          </p:cNvPr>
          <p:cNvSpPr txBox="1"/>
          <p:nvPr/>
        </p:nvSpPr>
        <p:spPr>
          <a:xfrm>
            <a:off x="9909313" y="1570383"/>
            <a:ext cx="2087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err="1"/>
              <a:t>Aspecto</a:t>
            </a:r>
            <a:r>
              <a:rPr lang="ca-ES" sz="2400" b="1" dirty="0"/>
              <a:t> Delta Ebro </a:t>
            </a:r>
            <a:r>
              <a:rPr lang="ca-ES" sz="2400" b="1" dirty="0" err="1"/>
              <a:t>Edad</a:t>
            </a:r>
            <a:r>
              <a:rPr lang="ca-ES" sz="2400" b="1" dirty="0"/>
              <a:t> Media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B5B5DE7-9300-4F49-BF90-802F2E29A838}"/>
              </a:ext>
            </a:extLst>
          </p:cNvPr>
          <p:cNvSpPr txBox="1"/>
          <p:nvPr/>
        </p:nvSpPr>
        <p:spPr>
          <a:xfrm>
            <a:off x="9870389" y="3149222"/>
            <a:ext cx="2087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/>
              <a:t>Torres de </a:t>
            </a:r>
            <a:r>
              <a:rPr lang="ca-ES" sz="2400" b="1" dirty="0" err="1"/>
              <a:t>vigilancia</a:t>
            </a:r>
            <a:r>
              <a:rPr lang="ca-ES" sz="2400" b="1" dirty="0"/>
              <a:t> y defensa </a:t>
            </a:r>
            <a:r>
              <a:rPr lang="ca-ES" sz="2400" b="1" dirty="0" err="1"/>
              <a:t>templarias</a:t>
            </a:r>
            <a:endParaRPr lang="ca-ES" sz="2400" b="1" dirty="0"/>
          </a:p>
        </p:txBody>
      </p:sp>
    </p:spTree>
    <p:extLst>
      <p:ext uri="{BB962C8B-B14F-4D97-AF65-F5344CB8AC3E}">
        <p14:creationId xmlns:p14="http://schemas.microsoft.com/office/powerpoint/2010/main" val="2069290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404" y="178903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64A848D-010F-46F3-A171-DA69E8DE089A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BB27DDC-B1BF-487F-98C9-909CD40E5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8" t="6845" r="22672"/>
          <a:stretch/>
        </p:blipFill>
        <p:spPr>
          <a:xfrm>
            <a:off x="1874713" y="2097156"/>
            <a:ext cx="2538262" cy="368895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158ECF7-94EE-4FD9-913F-FD8B71AA5069}"/>
              </a:ext>
            </a:extLst>
          </p:cNvPr>
          <p:cNvSpPr txBox="1"/>
          <p:nvPr/>
        </p:nvSpPr>
        <p:spPr>
          <a:xfrm>
            <a:off x="5552044" y="1662339"/>
            <a:ext cx="35333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MUCHAS</a:t>
            </a:r>
          </a:p>
          <a:p>
            <a:r>
              <a:rPr lang="ca-E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GRACIAS </a:t>
            </a:r>
          </a:p>
          <a:p>
            <a:r>
              <a:rPr lang="ca-E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POR </a:t>
            </a:r>
          </a:p>
          <a:p>
            <a:r>
              <a:rPr lang="ca-E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AGUANTARME </a:t>
            </a:r>
          </a:p>
          <a:p>
            <a:r>
              <a:rPr lang="ca-E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EN EL DIA</a:t>
            </a:r>
          </a:p>
          <a:p>
            <a:r>
              <a:rPr lang="ca-E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 LOS </a:t>
            </a:r>
          </a:p>
          <a:p>
            <a:r>
              <a:rPr lang="ca-E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SANTOS INOCENTES</a:t>
            </a:r>
          </a:p>
        </p:txBody>
      </p:sp>
    </p:spTree>
    <p:extLst>
      <p:ext uri="{BB962C8B-B14F-4D97-AF65-F5344CB8AC3E}">
        <p14:creationId xmlns:p14="http://schemas.microsoft.com/office/powerpoint/2010/main" val="3488355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A53F12-5629-40EB-960B-7D09C64CD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9" y="1749287"/>
            <a:ext cx="6518848" cy="460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5A8F42E-E5C8-42F1-8B8A-DA177E8CACC9}"/>
              </a:ext>
            </a:extLst>
          </p:cNvPr>
          <p:cNvSpPr txBox="1"/>
          <p:nvPr/>
        </p:nvSpPr>
        <p:spPr>
          <a:xfrm>
            <a:off x="7207093" y="2087218"/>
            <a:ext cx="48469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600" b="1" dirty="0" err="1"/>
              <a:t>Teléfono</a:t>
            </a:r>
            <a:r>
              <a:rPr lang="ca-ES" sz="2600" b="1" dirty="0"/>
              <a:t>: </a:t>
            </a:r>
          </a:p>
          <a:p>
            <a:r>
              <a:rPr lang="ca-ES" sz="2600" b="1" dirty="0">
                <a:solidFill>
                  <a:srgbClr val="C00000"/>
                </a:solidFill>
              </a:rPr>
              <a:t>681 609 136</a:t>
            </a:r>
          </a:p>
          <a:p>
            <a:endParaRPr lang="ca-ES" sz="2600" b="1" dirty="0"/>
          </a:p>
          <a:p>
            <a:r>
              <a:rPr lang="ca-ES" sz="2600" b="1" dirty="0"/>
              <a:t>RRSS:</a:t>
            </a:r>
          </a:p>
          <a:p>
            <a:r>
              <a:rPr lang="ca-ES" sz="2600" b="1" dirty="0">
                <a:solidFill>
                  <a:srgbClr val="C00000"/>
                </a:solidFill>
              </a:rPr>
              <a:t>@</a:t>
            </a:r>
            <a:r>
              <a:rPr lang="ca-ES" sz="2600" b="1" dirty="0" err="1">
                <a:solidFill>
                  <a:srgbClr val="C00000"/>
                </a:solidFill>
              </a:rPr>
              <a:t>tortosatemplaria</a:t>
            </a:r>
            <a:endParaRPr lang="ca-ES" sz="2600" b="1" dirty="0">
              <a:solidFill>
                <a:srgbClr val="C00000"/>
              </a:solidFill>
            </a:endParaRPr>
          </a:p>
          <a:p>
            <a:endParaRPr lang="ca-ES" sz="2600" b="1" dirty="0"/>
          </a:p>
          <a:p>
            <a:r>
              <a:rPr lang="ca-ES" sz="2600" b="1" dirty="0"/>
              <a:t>E-m:</a:t>
            </a:r>
          </a:p>
          <a:p>
            <a:r>
              <a:rPr lang="ca-ES" sz="2600" b="1" dirty="0">
                <a:solidFill>
                  <a:srgbClr val="C00000"/>
                </a:solidFill>
              </a:rPr>
              <a:t>tortosatemplaria@gmail.com</a:t>
            </a:r>
          </a:p>
        </p:txBody>
      </p:sp>
    </p:spTree>
    <p:extLst>
      <p:ext uri="{BB962C8B-B14F-4D97-AF65-F5344CB8AC3E}">
        <p14:creationId xmlns:p14="http://schemas.microsoft.com/office/powerpoint/2010/main" val="116177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8E735DB-17C5-45A0-8DD2-3DBEEE7D207D}"/>
              </a:ext>
            </a:extLst>
          </p:cNvPr>
          <p:cNvSpPr/>
          <p:nvPr/>
        </p:nvSpPr>
        <p:spPr>
          <a:xfrm>
            <a:off x="2029790" y="1625503"/>
            <a:ext cx="8132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Tortosa como Puerto de Entrada y Enclave Estratégico</a:t>
            </a:r>
            <a:endParaRPr lang="ca-ES" sz="28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323F205-08D9-439B-8FE6-B8B06EC38F7A}"/>
              </a:ext>
            </a:extLst>
          </p:cNvPr>
          <p:cNvSpPr/>
          <p:nvPr/>
        </p:nvSpPr>
        <p:spPr>
          <a:xfrm>
            <a:off x="259485" y="2234169"/>
            <a:ext cx="8680174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3">
                    <a:lumMod val="75000"/>
                  </a:schemeClr>
                </a:solidFill>
                <a:latin typeface="Google Sans Text"/>
              </a:rPr>
              <a:t>Importancia Geoestratégica:</a:t>
            </a:r>
            <a:r>
              <a:rPr lang="es-ES" sz="2400" dirty="0">
                <a:solidFill>
                  <a:schemeClr val="accent3">
                    <a:lumMod val="75000"/>
                  </a:schemeClr>
                </a:solidFill>
                <a:latin typeface="Google Sans Text"/>
              </a:rPr>
              <a:t> Tortosa funcionaba como la "puerta" o puerto fluvial clave. En la Edad Media, el Ebro era una "autopista" de comunicación hacia el interior (Zaragoza y Logroño)</a:t>
            </a:r>
            <a:endParaRPr lang="ca-E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7BECBA4-2B0B-4FD1-BF85-908DF905443C}"/>
              </a:ext>
            </a:extLst>
          </p:cNvPr>
          <p:cNvSpPr/>
          <p:nvPr/>
        </p:nvSpPr>
        <p:spPr>
          <a:xfrm>
            <a:off x="2646017" y="3733333"/>
            <a:ext cx="8805002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El papel del Puerto: </a:t>
            </a:r>
            <a:r>
              <a:rPr lang="es-ES" sz="2400" dirty="0">
                <a:solidFill>
                  <a:schemeClr val="accent3">
                    <a:lumMod val="75000"/>
                  </a:schemeClr>
                </a:solidFill>
              </a:rPr>
              <a:t>Mercancías y peregrinos procedentes de Italia o del Mediterráneo desembarcaban en la zona (los Alfaques o el puerto fluvial de la ciudad) para iniciar la ruta terrestre hacia Santiago</a:t>
            </a:r>
            <a:endParaRPr lang="ca-E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91D61B4-AA0F-4BA6-8B51-F10985C6F426}"/>
              </a:ext>
            </a:extLst>
          </p:cNvPr>
          <p:cNvSpPr/>
          <p:nvPr/>
        </p:nvSpPr>
        <p:spPr>
          <a:xfrm>
            <a:off x="347870" y="5232497"/>
            <a:ext cx="10041835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Documentación histórica: </a:t>
            </a:r>
            <a:r>
              <a:rPr lang="es-ES" sz="2400" dirty="0">
                <a:solidFill>
                  <a:schemeClr val="accent3">
                    <a:lumMod val="75000"/>
                  </a:schemeClr>
                </a:solidFill>
              </a:rPr>
              <a:t>Existen registros documentales, como los </a:t>
            </a:r>
            <a:r>
              <a:rPr lang="es-ES" sz="2400" dirty="0" err="1">
                <a:solidFill>
                  <a:schemeClr val="accent3">
                    <a:lumMod val="75000"/>
                  </a:schemeClr>
                </a:solidFill>
              </a:rPr>
              <a:t>Llibres</a:t>
            </a:r>
            <a:r>
              <a:rPr lang="es-ES" sz="2400" dirty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s-ES" sz="2400" dirty="0" err="1">
                <a:solidFill>
                  <a:schemeClr val="accent3">
                    <a:lumMod val="75000"/>
                  </a:schemeClr>
                </a:solidFill>
              </a:rPr>
              <a:t>l'Almoiner</a:t>
            </a:r>
            <a:r>
              <a:rPr lang="es-ES" sz="2400" dirty="0">
                <a:solidFill>
                  <a:schemeClr val="accent3">
                    <a:lumMod val="75000"/>
                  </a:schemeClr>
                </a:solidFill>
              </a:rPr>
              <a:t> de la Casa Real (1378-1385) y testamentos locales (desde 1175), que certifican el paso constante de peregrinos por la ciudad y sus alrededores</a:t>
            </a:r>
            <a:endParaRPr lang="ca-E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8A80B240-6B36-4ABA-9321-85B9A64B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5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073" y="298172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9BA706-8C2F-4489-BBAF-64E393613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0" y="1598543"/>
            <a:ext cx="3953326" cy="262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4AA1A54-045F-4A1C-B16D-E6FA10CBBB3B}"/>
              </a:ext>
            </a:extLst>
          </p:cNvPr>
          <p:cNvSpPr/>
          <p:nvPr/>
        </p:nvSpPr>
        <p:spPr>
          <a:xfrm>
            <a:off x="4403035" y="2131736"/>
            <a:ext cx="75317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Un </a:t>
            </a:r>
            <a:r>
              <a:rPr lang="es-ES" sz="2400" b="1" i="1" dirty="0" err="1"/>
              <a:t>alfòndec</a:t>
            </a:r>
            <a:r>
              <a:rPr lang="es-ES" sz="2400" dirty="0"/>
              <a:t> (del árabe al-</a:t>
            </a:r>
            <a:r>
              <a:rPr lang="es-ES" sz="2400" dirty="0" err="1"/>
              <a:t>fundaq</a:t>
            </a:r>
            <a:r>
              <a:rPr lang="es-ES" sz="2400" dirty="0"/>
              <a:t>, </a:t>
            </a:r>
            <a:r>
              <a:rPr lang="es-ES" sz="2400" b="1" i="1" dirty="0"/>
              <a:t>fonda</a:t>
            </a:r>
            <a:r>
              <a:rPr lang="es-ES" sz="2400" dirty="0"/>
              <a:t>) es un término histórico en catalán y valenciano que se refiere a un establecimiento comercial, hostal o almacén utilizado tradicionalmente en los países de la cuenca mediterránea durante la Edad Media </a:t>
            </a:r>
          </a:p>
          <a:p>
            <a:endParaRPr lang="es-ES" sz="24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0E72AE5-03C4-4814-A297-A262D2DC150A}"/>
              </a:ext>
            </a:extLst>
          </p:cNvPr>
          <p:cNvSpPr/>
          <p:nvPr/>
        </p:nvSpPr>
        <p:spPr>
          <a:xfrm>
            <a:off x="702365" y="4275400"/>
            <a:ext cx="105089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u="sng" dirty="0">
                <a:solidFill>
                  <a:srgbClr val="FFFFFF"/>
                </a:solidFill>
              </a:rPr>
              <a:t>Sus funciones principales eran:</a:t>
            </a:r>
          </a:p>
          <a:p>
            <a:pPr lvl="0"/>
            <a:r>
              <a:rPr lang="es-ES" sz="2400" b="1" dirty="0">
                <a:solidFill>
                  <a:srgbClr val="FFFFFF"/>
                </a:solidFill>
              </a:rPr>
              <a:t>*Alojamiento:</a:t>
            </a:r>
            <a:r>
              <a:rPr lang="es-ES" sz="2400" dirty="0">
                <a:solidFill>
                  <a:srgbClr val="FFFFFF"/>
                </a:solidFill>
              </a:rPr>
              <a:t> Servía como posada o albergue para comerciantes extranjeros.</a:t>
            </a:r>
          </a:p>
          <a:p>
            <a:pPr lvl="0"/>
            <a:r>
              <a:rPr lang="es-ES" sz="2400" b="1" dirty="0">
                <a:solidFill>
                  <a:srgbClr val="FFFFFF"/>
                </a:solidFill>
              </a:rPr>
              <a:t>*Comercio:</a:t>
            </a:r>
            <a:r>
              <a:rPr lang="es-ES" sz="2400" dirty="0">
                <a:solidFill>
                  <a:srgbClr val="FFFFFF"/>
                </a:solidFill>
              </a:rPr>
              <a:t> Funcionaba como mercado y lugar de almacenamiento para mercancías.</a:t>
            </a:r>
          </a:p>
          <a:p>
            <a:pPr lvl="0"/>
            <a:r>
              <a:rPr lang="es-ES" sz="2400" b="1" dirty="0">
                <a:solidFill>
                  <a:srgbClr val="FFFFFF"/>
                </a:solidFill>
              </a:rPr>
              <a:t>*Aduana: </a:t>
            </a:r>
            <a:r>
              <a:rPr lang="es-ES" sz="2400" dirty="0">
                <a:solidFill>
                  <a:srgbClr val="FFFFFF"/>
                </a:solidFill>
              </a:rPr>
              <a:t>En muchos casos, era el punto donde se controlaban los productos y se pagaban los impuestos correspondientes.</a:t>
            </a:r>
            <a:endParaRPr lang="ca-E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5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073" y="298172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62DDE7F-6D19-4CFF-971A-851DBA152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83" y="1454355"/>
            <a:ext cx="7992000" cy="532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D4215CD-94A9-494F-B689-10F5874909FA}"/>
              </a:ext>
            </a:extLst>
          </p:cNvPr>
          <p:cNvSpPr txBox="1"/>
          <p:nvPr/>
        </p:nvSpPr>
        <p:spPr>
          <a:xfrm>
            <a:off x="8517308" y="1979267"/>
            <a:ext cx="375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Sant Francesc, església y hospital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D54381B-BDF0-4CBA-B254-9C1A6796438D}"/>
              </a:ext>
            </a:extLst>
          </p:cNvPr>
          <p:cNvSpPr txBox="1"/>
          <p:nvPr/>
        </p:nvSpPr>
        <p:spPr>
          <a:xfrm>
            <a:off x="3717235" y="3687418"/>
            <a:ext cx="118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catedral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B65E934-0306-4B9D-8F22-FC42A1DEA47F}"/>
              </a:ext>
            </a:extLst>
          </p:cNvPr>
          <p:cNvSpPr txBox="1"/>
          <p:nvPr/>
        </p:nvSpPr>
        <p:spPr>
          <a:xfrm>
            <a:off x="1013791" y="3140766"/>
            <a:ext cx="165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err="1">
                <a:solidFill>
                  <a:schemeClr val="bg1"/>
                </a:solidFill>
              </a:rPr>
              <a:t>castillo</a:t>
            </a:r>
            <a:r>
              <a:rPr lang="ca-ES" b="1" dirty="0">
                <a:solidFill>
                  <a:schemeClr val="bg1"/>
                </a:solidFill>
              </a:rPr>
              <a:t> </a:t>
            </a:r>
            <a:r>
              <a:rPr lang="ca-ES" b="1" dirty="0" err="1">
                <a:solidFill>
                  <a:schemeClr val="bg1"/>
                </a:solidFill>
              </a:rPr>
              <a:t>Zuda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6A4F445-9836-4EA3-8481-F72D98CCD273}"/>
              </a:ext>
            </a:extLst>
          </p:cNvPr>
          <p:cNvSpPr txBox="1"/>
          <p:nvPr/>
        </p:nvSpPr>
        <p:spPr>
          <a:xfrm>
            <a:off x="4899991" y="1424362"/>
            <a:ext cx="150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Santa Clara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69ACB7D-02CA-4150-B2F6-4785A45FFACF}"/>
              </a:ext>
            </a:extLst>
          </p:cNvPr>
          <p:cNvSpPr txBox="1"/>
          <p:nvPr/>
        </p:nvSpPr>
        <p:spPr>
          <a:xfrm>
            <a:off x="347870" y="4428675"/>
            <a:ext cx="209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església St. Jaume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2D210FB-0DE1-4323-9D36-3009D769C35E}"/>
              </a:ext>
            </a:extLst>
          </p:cNvPr>
          <p:cNvSpPr txBox="1"/>
          <p:nvPr/>
        </p:nvSpPr>
        <p:spPr>
          <a:xfrm>
            <a:off x="7036905" y="4711148"/>
            <a:ext cx="216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err="1">
                <a:solidFill>
                  <a:schemeClr val="bg1"/>
                </a:solidFill>
              </a:rPr>
              <a:t>Orden</a:t>
            </a:r>
            <a:r>
              <a:rPr lang="ca-ES" b="1" dirty="0">
                <a:solidFill>
                  <a:schemeClr val="bg1"/>
                </a:solidFill>
              </a:rPr>
              <a:t> del Temple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D261DBD-24BB-4A9C-B6C6-2D81BA845B38}"/>
              </a:ext>
            </a:extLst>
          </p:cNvPr>
          <p:cNvSpPr txBox="1"/>
          <p:nvPr/>
        </p:nvSpPr>
        <p:spPr>
          <a:xfrm>
            <a:off x="7036905" y="4341816"/>
            <a:ext cx="162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err="1">
                <a:solidFill>
                  <a:schemeClr val="bg1"/>
                </a:solidFill>
              </a:rPr>
              <a:t>anfòndec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B90A2C9-A125-43B4-A60D-390D8E4C7E84}"/>
              </a:ext>
            </a:extLst>
          </p:cNvPr>
          <p:cNvSpPr txBox="1"/>
          <p:nvPr/>
        </p:nvSpPr>
        <p:spPr>
          <a:xfrm>
            <a:off x="4899991" y="4757314"/>
            <a:ext cx="1863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Casa de Canvis</a:t>
            </a:r>
          </a:p>
          <a:p>
            <a:r>
              <a:rPr lang="ca-ES" b="1" dirty="0">
                <a:solidFill>
                  <a:schemeClr val="bg1"/>
                </a:solidFill>
              </a:rPr>
              <a:t>Generalitat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ACAC426A-19DB-4D80-A06F-0ED8A27CA917}"/>
              </a:ext>
            </a:extLst>
          </p:cNvPr>
          <p:cNvSpPr/>
          <p:nvPr/>
        </p:nvSpPr>
        <p:spPr>
          <a:xfrm>
            <a:off x="9124122" y="4341816"/>
            <a:ext cx="1794123" cy="167586"/>
          </a:xfrm>
          <a:prstGeom prst="rightArrow">
            <a:avLst>
              <a:gd name="adj1" fmla="val 50000"/>
              <a:gd name="adj2" fmla="val 1063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52E7EE5-7DF7-4889-9823-9AFDC5D200AD}"/>
              </a:ext>
            </a:extLst>
          </p:cNvPr>
          <p:cNvSpPr txBox="1"/>
          <p:nvPr/>
        </p:nvSpPr>
        <p:spPr>
          <a:xfrm>
            <a:off x="8674280" y="3972484"/>
            <a:ext cx="353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Sant </a:t>
            </a:r>
            <a:r>
              <a:rPr lang="ca-ES" b="1" dirty="0" err="1">
                <a:solidFill>
                  <a:schemeClr val="bg1"/>
                </a:solidFill>
              </a:rPr>
              <a:t>Llatzer</a:t>
            </a:r>
            <a:r>
              <a:rPr lang="ca-ES" b="1" dirty="0">
                <a:solidFill>
                  <a:schemeClr val="bg1"/>
                </a:solidFill>
              </a:rPr>
              <a:t>, església y hospital</a:t>
            </a:r>
          </a:p>
        </p:txBody>
      </p:sp>
      <p:sp>
        <p:nvSpPr>
          <p:cNvPr id="20" name="Estrella: 5 puntas 19">
            <a:extLst>
              <a:ext uri="{FF2B5EF4-FFF2-40B4-BE49-F238E27FC236}">
                <a16:creationId xmlns:a16="http://schemas.microsoft.com/office/drawing/2014/main" id="{A983A1F7-3C62-4085-8D22-74E41F975887}"/>
              </a:ext>
            </a:extLst>
          </p:cNvPr>
          <p:cNvSpPr/>
          <p:nvPr/>
        </p:nvSpPr>
        <p:spPr>
          <a:xfrm>
            <a:off x="4391806" y="3510098"/>
            <a:ext cx="337929" cy="256832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290C6FA-4536-47CB-894F-F5D0C7F9F63F}"/>
              </a:ext>
            </a:extLst>
          </p:cNvPr>
          <p:cNvSpPr txBox="1"/>
          <p:nvPr/>
        </p:nvSpPr>
        <p:spPr>
          <a:xfrm>
            <a:off x="4729735" y="3429000"/>
            <a:ext cx="2324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Portal dels Romeus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DE11E6A-7442-4976-BC83-01218463E728}"/>
              </a:ext>
            </a:extLst>
          </p:cNvPr>
          <p:cNvSpPr txBox="1"/>
          <p:nvPr/>
        </p:nvSpPr>
        <p:spPr>
          <a:xfrm>
            <a:off x="3906078" y="2564296"/>
            <a:ext cx="218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Hospital </a:t>
            </a:r>
            <a:r>
              <a:rPr lang="ca-ES" b="1" dirty="0" err="1">
                <a:solidFill>
                  <a:schemeClr val="bg1"/>
                </a:solidFill>
              </a:rPr>
              <a:t>Sta</a:t>
            </a:r>
            <a:r>
              <a:rPr lang="ca-ES" b="1" dirty="0">
                <a:solidFill>
                  <a:schemeClr val="bg1"/>
                </a:solidFill>
              </a:rPr>
              <a:t> Creu</a:t>
            </a:r>
          </a:p>
        </p:txBody>
      </p:sp>
    </p:spTree>
    <p:extLst>
      <p:ext uri="{BB962C8B-B14F-4D97-AF65-F5344CB8AC3E}">
        <p14:creationId xmlns:p14="http://schemas.microsoft.com/office/powerpoint/2010/main" val="95136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41ECA931-4E47-43EF-9164-2785936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073" y="298172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1BA5D03-850D-4A65-9842-A13A30299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2" y="1824732"/>
            <a:ext cx="5415809" cy="4356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18842F2-EF52-4843-B2D7-F3B8F08C0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47" y="1338732"/>
            <a:ext cx="618185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79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AAB1DA-DE4F-42FD-A6B8-9002FF526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/>
          <a:stretch/>
        </p:blipFill>
        <p:spPr>
          <a:xfrm>
            <a:off x="347870" y="1762468"/>
            <a:ext cx="3816179" cy="4572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C4516E-67CC-4721-86A3-9B9137F8D2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8"/>
          <a:stretch/>
        </p:blipFill>
        <p:spPr>
          <a:xfrm>
            <a:off x="7652112" y="1559877"/>
            <a:ext cx="3858841" cy="4392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1BFD650-F2D0-4A25-BCD5-ACEF05A39F54}"/>
              </a:ext>
            </a:extLst>
          </p:cNvPr>
          <p:cNvSpPr/>
          <p:nvPr/>
        </p:nvSpPr>
        <p:spPr>
          <a:xfrm>
            <a:off x="4331997" y="2001007"/>
            <a:ext cx="31521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El Portal del Romeu:</a:t>
            </a:r>
            <a:r>
              <a:rPr lang="es-ES" sz="2400" dirty="0"/>
              <a:t> Es el hito más emblemático. Su nombre ("Romeu" significa peregrino que va a Roma o, por extensión, a Tierra Santa o Santiago) y su iconografía son claves</a:t>
            </a:r>
            <a:endParaRPr lang="ca-ES"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A8F30D6-6175-42E0-A7E7-D873EFE9A5C4}"/>
              </a:ext>
            </a:extLst>
          </p:cNvPr>
          <p:cNvSpPr txBox="1"/>
          <p:nvPr/>
        </p:nvSpPr>
        <p:spPr>
          <a:xfrm>
            <a:off x="7158640" y="6069048"/>
            <a:ext cx="4911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 err="1"/>
              <a:t>Ntra</a:t>
            </a:r>
            <a:r>
              <a:rPr lang="ca-ES" sz="2400" dirty="0"/>
              <a:t> </a:t>
            </a:r>
            <a:r>
              <a:rPr lang="ca-ES" sz="2400" dirty="0" err="1"/>
              <a:t>Sra</a:t>
            </a:r>
            <a:r>
              <a:rPr lang="ca-ES" sz="2400" dirty="0"/>
              <a:t> del Portal (dels Romeus)</a:t>
            </a:r>
          </a:p>
        </p:txBody>
      </p:sp>
      <p:pic>
        <p:nvPicPr>
          <p:cNvPr id="7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94421FB3-D834-43D8-BED5-929AD59AA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54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27992" y="30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7809EB4-F0BC-4F94-BDF3-2BC4F2152CA1}"/>
              </a:ext>
            </a:extLst>
          </p:cNvPr>
          <p:cNvSpPr/>
          <p:nvPr/>
        </p:nvSpPr>
        <p:spPr>
          <a:xfrm>
            <a:off x="2638357" y="1380516"/>
            <a:ext cx="7074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Indicios Jacobeos en la Ciudad de Tortosa</a:t>
            </a:r>
            <a:endParaRPr lang="ca-ES" sz="28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4FDE324-4D93-4D53-976A-D6F088793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8" y="1987723"/>
            <a:ext cx="3429000" cy="4572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44A2993-8325-4008-92E7-59FEDD324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1" r="-1" b="32406"/>
          <a:stretch/>
        </p:blipFill>
        <p:spPr>
          <a:xfrm>
            <a:off x="8628056" y="1987723"/>
            <a:ext cx="3269976" cy="45720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520FA4C-8BC8-4E83-B516-4F0CE4448B50}"/>
              </a:ext>
            </a:extLst>
          </p:cNvPr>
          <p:cNvSpPr/>
          <p:nvPr/>
        </p:nvSpPr>
        <p:spPr>
          <a:xfrm>
            <a:off x="4055167" y="1918725"/>
            <a:ext cx="44138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Presenta relieves de dos peregrinos con bordones y conchas, uno de ellos Santiago peregrino, y una figura de San Cristóbal (patrón de los viajeros)</a:t>
            </a:r>
            <a:endParaRPr lang="ca-ES" sz="24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175866E-DAC7-460E-BD9D-EDD5E454F7A2}"/>
              </a:ext>
            </a:extLst>
          </p:cNvPr>
          <p:cNvSpPr/>
          <p:nvPr/>
        </p:nvSpPr>
        <p:spPr>
          <a:xfrm>
            <a:off x="3881990" y="4154446"/>
            <a:ext cx="45870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La leyenda local narra que un "caballero" (identificado popularmente con Santiago) ayudó a defender este portal durante un contraataque musulmán tras la conquista de 1148</a:t>
            </a:r>
            <a:endParaRPr lang="ca-ES" sz="2400" dirty="0"/>
          </a:p>
        </p:txBody>
      </p:sp>
      <p:pic>
        <p:nvPicPr>
          <p:cNvPr id="18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7292F796-629B-4F2B-8C1C-EEED7ECA8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20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C85C55-F5FF-4574-B89B-67F4E3423E07}"/>
              </a:ext>
            </a:extLst>
          </p:cNvPr>
          <p:cNvSpPr/>
          <p:nvPr/>
        </p:nvSpPr>
        <p:spPr>
          <a:xfrm>
            <a:off x="347870" y="119268"/>
            <a:ext cx="95117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/>
              <a:t>La Ruta Jacobea del Ebro: </a:t>
            </a:r>
          </a:p>
          <a:p>
            <a:r>
              <a:rPr lang="es-ES" sz="4000" dirty="0"/>
              <a:t>Tortosa, el Temple y el Camino a Compostela</a:t>
            </a:r>
            <a:endParaRPr lang="ca-ES" sz="4000" dirty="0"/>
          </a:p>
        </p:txBody>
      </p:sp>
      <p:pic>
        <p:nvPicPr>
          <p:cNvPr id="3" name="Picture 2" descr="C:\Users\Miquel M\Desktop\EL DISTRICTE DE RIBERA\PRESENTACIO DISTRICTE RIBERA\logo_cartes_2.jpg">
            <a:extLst>
              <a:ext uri="{FF2B5EF4-FFF2-40B4-BE49-F238E27FC236}">
                <a16:creationId xmlns:a16="http://schemas.microsoft.com/office/drawing/2014/main" id="{59DE7914-F42C-47B8-9034-1F9DC523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30" y="119268"/>
            <a:ext cx="303824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40DC742-97AC-4871-A1D1-D6E660F5AF37}"/>
              </a:ext>
            </a:extLst>
          </p:cNvPr>
          <p:cNvSpPr/>
          <p:nvPr/>
        </p:nvSpPr>
        <p:spPr>
          <a:xfrm>
            <a:off x="347870" y="2146854"/>
            <a:ext cx="4279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Simbología y Tradición Oral:</a:t>
            </a:r>
          </a:p>
          <a:p>
            <a:endParaRPr lang="es-ES" sz="2400" b="1" dirty="0"/>
          </a:p>
          <a:p>
            <a:r>
              <a:rPr lang="es-ES" sz="2400" b="1" dirty="0"/>
              <a:t>    ◦ Existencia de símbolos como la "Pata de Oca" (marca de cantero asociada al camino iniciático) en la Catedral y el Palacio Episcopal</a:t>
            </a:r>
            <a:endParaRPr lang="ca-ES" sz="24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AB656B-A331-45A9-8B36-F82BB5D6F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448" y="2146854"/>
            <a:ext cx="3132000" cy="4176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42F24CF-8AC6-48DA-8A9E-852CFEA69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982" y="2146854"/>
            <a:ext cx="3132000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80929"/>
      </p:ext>
    </p:extLst>
  </p:cSld>
  <p:clrMapOvr>
    <a:masterClrMapping/>
  </p:clrMapOvr>
</p:sld>
</file>

<file path=ppt/theme/theme1.xml><?xml version="1.0" encoding="utf-8"?>
<a:theme xmlns:a="http://schemas.openxmlformats.org/drawingml/2006/main" name="Paquete">
  <a:themeElements>
    <a:clrScheme name="Paque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que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que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TM10001115[[fn=Paquete]]</Template>
  <TotalTime>4698</TotalTime>
  <Words>1735</Words>
  <Application>Microsoft Office PowerPoint</Application>
  <PresentationFormat>Panorámica</PresentationFormat>
  <Paragraphs>170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Gill Sans MT</vt:lpstr>
      <vt:lpstr>Google Sans Text</vt:lpstr>
      <vt:lpstr>Paquete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JOSEP MIQUEL MARTINEZ</dc:creator>
  <cp:lastModifiedBy>JOSEP MIQUEL MARTINEZ</cp:lastModifiedBy>
  <cp:revision>76</cp:revision>
  <dcterms:created xsi:type="dcterms:W3CDTF">2025-12-22T16:39:05Z</dcterms:created>
  <dcterms:modified xsi:type="dcterms:W3CDTF">2025-12-25T23:09:15Z</dcterms:modified>
</cp:coreProperties>
</file>